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9" r:id="rId6"/>
    <p:sldMasterId id="2147483678" r:id="rId7"/>
    <p:sldMasterId id="2147483690" r:id="rId8"/>
  </p:sldMasterIdLst>
  <p:notesMasterIdLst>
    <p:notesMasterId r:id="rId52"/>
  </p:notesMasterIdLst>
  <p:handoutMasterIdLst>
    <p:handoutMasterId r:id="rId53"/>
  </p:handoutMasterIdLst>
  <p:sldIdLst>
    <p:sldId id="674" r:id="rId9"/>
    <p:sldId id="885" r:id="rId10"/>
    <p:sldId id="905" r:id="rId11"/>
    <p:sldId id="971" r:id="rId12"/>
    <p:sldId id="933" r:id="rId13"/>
    <p:sldId id="927" r:id="rId14"/>
    <p:sldId id="935" r:id="rId15"/>
    <p:sldId id="877" r:id="rId16"/>
    <p:sldId id="936" r:id="rId17"/>
    <p:sldId id="937" r:id="rId18"/>
    <p:sldId id="934" r:id="rId19"/>
    <p:sldId id="938" r:id="rId20"/>
    <p:sldId id="963" r:id="rId21"/>
    <p:sldId id="941" r:id="rId22"/>
    <p:sldId id="942" r:id="rId23"/>
    <p:sldId id="943" r:id="rId24"/>
    <p:sldId id="944" r:id="rId25"/>
    <p:sldId id="945" r:id="rId26"/>
    <p:sldId id="946" r:id="rId27"/>
    <p:sldId id="947" r:id="rId28"/>
    <p:sldId id="948" r:id="rId29"/>
    <p:sldId id="949" r:id="rId30"/>
    <p:sldId id="950" r:id="rId31"/>
    <p:sldId id="951" r:id="rId32"/>
    <p:sldId id="952" r:id="rId33"/>
    <p:sldId id="953" r:id="rId34"/>
    <p:sldId id="954" r:id="rId35"/>
    <p:sldId id="955" r:id="rId36"/>
    <p:sldId id="956" r:id="rId37"/>
    <p:sldId id="957" r:id="rId38"/>
    <p:sldId id="958" r:id="rId39"/>
    <p:sldId id="959" r:id="rId40"/>
    <p:sldId id="960" r:id="rId41"/>
    <p:sldId id="961" r:id="rId42"/>
    <p:sldId id="962" r:id="rId43"/>
    <p:sldId id="970" r:id="rId44"/>
    <p:sldId id="964" r:id="rId45"/>
    <p:sldId id="966" r:id="rId46"/>
    <p:sldId id="967" r:id="rId47"/>
    <p:sldId id="968" r:id="rId48"/>
    <p:sldId id="969" r:id="rId49"/>
    <p:sldId id="921" r:id="rId50"/>
    <p:sldId id="812" r:id="rId51"/>
  </p:sldIdLst>
  <p:sldSz cx="9144000" cy="6858000" type="screen4x3"/>
  <p:notesSz cx="7315200" cy="9601200"/>
  <p:embeddedFontLst>
    <p:embeddedFont>
      <p:font typeface="Arial Black" panose="020B0A04020102020204" pitchFamily="34" charset="0"/>
      <p:bold r:id="rId54"/>
    </p:embeddedFont>
    <p:embeddedFont>
      <p:font typeface="Century Gothic" panose="020B0502020202020204" pitchFamily="34" charset="0"/>
      <p:regular r:id="rId55"/>
      <p:bold r:id="rId56"/>
      <p:italic r:id="rId57"/>
      <p:boldItalic r:id="rId58"/>
    </p:embeddedFont>
    <p:embeddedFont>
      <p:font typeface="Verdana" panose="020B0604030504040204" pitchFamily="34" charset="0"/>
      <p:regular r:id="rId59"/>
      <p:bold r:id="rId60"/>
      <p:italic r:id="rId61"/>
      <p:boldItalic r:id="rId62"/>
    </p:embeddedFon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Work Sans" panose="00000500000000000000" pitchFamily="2" charset="0"/>
      <p:regular r:id="rId67"/>
      <p:bold r:id="rId68"/>
    </p:embeddedFont>
    <p:embeddedFont>
      <p:font typeface="Segoe UI Light" panose="020B0502040204020203" pitchFamily="34" charset="0"/>
      <p:regular r:id="rId69"/>
      <p:italic r:id="rId70"/>
    </p:embeddedFont>
    <p:embeddedFont>
      <p:font typeface="Segoe UI" panose="020B0502040204020203" pitchFamily="34" charset="0"/>
      <p:regular r:id="rId71"/>
      <p:bold r:id="rId72"/>
      <p:italic r:id="rId73"/>
      <p:boldItalic r:id="rId74"/>
    </p:embeddedFont>
    <p:embeddedFont>
      <p:font typeface="Roboto" pitchFamily="2" charset="0"/>
      <p:regular r:id="rId75"/>
      <p:bold r:id="rId76"/>
      <p:italic r:id="rId77"/>
      <p:boldItalic r:id="rId78"/>
    </p:embeddedFont>
    <p:embeddedFont>
      <p:font typeface="Consolas" panose="020B0609020204030204" pitchFamily="49" charset="0"/>
      <p:regular r:id="rId79"/>
      <p:bold r:id="rId80"/>
      <p:italic r:id="rId81"/>
      <p:boldItalic r:id="rId82"/>
    </p:embeddedFont>
    <p:embeddedFont>
      <p:font typeface="Arial Rounded MT Bold" panose="020F0704030504030204" pitchFamily="34" charset="0"/>
      <p:regular r:id="rId8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Chris Warren" initials="CW" lastIdx="3" clrIdx="3">
    <p:extLst>
      <p:ext uri="{19B8F6BF-5375-455C-9EA6-DF929625EA0E}">
        <p15:presenceInfo xmlns:p15="http://schemas.microsoft.com/office/powerpoint/2012/main" userId="S-1-5-21-1390067357-1417001333-839522115-1121" providerId="AD"/>
      </p:ext>
    </p:extLst>
  </p:cmAuthor>
  <p:cmAuthor id="3" name="Author" initials="A" lastIdx="5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D49"/>
    <a:srgbClr val="00ACC8"/>
    <a:srgbClr val="C8481B"/>
    <a:srgbClr val="434345"/>
    <a:srgbClr val="FF9A0B"/>
    <a:srgbClr val="A7A9AC"/>
    <a:srgbClr val="67686B"/>
    <a:srgbClr val="3C82AF"/>
    <a:srgbClr val="7F7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5280" autoAdjust="0"/>
  </p:normalViewPr>
  <p:slideViewPr>
    <p:cSldViewPr>
      <p:cViewPr varScale="1">
        <p:scale>
          <a:sx n="79" d="100"/>
          <a:sy n="79" d="100"/>
        </p:scale>
        <p:origin x="160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216" y="6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76" Type="http://schemas.openxmlformats.org/officeDocument/2006/relationships/font" Target="fonts/font23.fntdata"/><Relationship Id="rId84" Type="http://schemas.openxmlformats.org/officeDocument/2006/relationships/commentAuthors" Target="commentAuthors.xml"/><Relationship Id="rId7" Type="http://schemas.openxmlformats.org/officeDocument/2006/relationships/slideMaster" Target="slideMasters/slideMaster2.xml"/><Relationship Id="rId71" Type="http://schemas.openxmlformats.org/officeDocument/2006/relationships/font" Target="fonts/font1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font" Target="fonts/font21.fntdata"/><Relationship Id="rId79" Type="http://schemas.openxmlformats.org/officeDocument/2006/relationships/font" Target="fonts/font26.fntdata"/><Relationship Id="rId87" Type="http://schemas.openxmlformats.org/officeDocument/2006/relationships/theme" Target="theme/theme1.xml"/><Relationship Id="rId5" Type="http://schemas.openxmlformats.org/officeDocument/2006/relationships/customXml" Target="../customXml/item5.xml"/><Relationship Id="rId61" Type="http://schemas.openxmlformats.org/officeDocument/2006/relationships/font" Target="fonts/font8.fntdata"/><Relationship Id="rId82" Type="http://schemas.openxmlformats.org/officeDocument/2006/relationships/font" Target="fonts/font29.fntdata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77" Type="http://schemas.openxmlformats.org/officeDocument/2006/relationships/font" Target="fonts/font24.fntdata"/><Relationship Id="rId8" Type="http://schemas.openxmlformats.org/officeDocument/2006/relationships/slideMaster" Target="slideMasters/slideMaster3.xml"/><Relationship Id="rId51" Type="http://schemas.openxmlformats.org/officeDocument/2006/relationships/slide" Target="slides/slide43.xml"/><Relationship Id="rId72" Type="http://schemas.openxmlformats.org/officeDocument/2006/relationships/font" Target="fonts/font19.fntdata"/><Relationship Id="rId80" Type="http://schemas.openxmlformats.org/officeDocument/2006/relationships/font" Target="fonts/font27.fntdata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font" Target="fonts/font17.fntdata"/><Relationship Id="rId75" Type="http://schemas.openxmlformats.org/officeDocument/2006/relationships/font" Target="fonts/font22.fntdata"/><Relationship Id="rId83" Type="http://schemas.openxmlformats.org/officeDocument/2006/relationships/font" Target="fonts/font30.fntdata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font" Target="fonts/font4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font" Target="fonts/font20.fntdata"/><Relationship Id="rId78" Type="http://schemas.openxmlformats.org/officeDocument/2006/relationships/font" Target="fonts/font25.fntdata"/><Relationship Id="rId81" Type="http://schemas.openxmlformats.org/officeDocument/2006/relationships/font" Target="fonts/font28.fntdata"/><Relationship Id="rId86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A9E36-7AEA-4461-94AF-6FB830C0CFD5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A2EB5A23-94C4-4858-A1FE-4D675A5FF4BF}">
      <dgm:prSet phldrT="[Text]" custT="1"/>
      <dgm:spPr/>
      <dgm:t>
        <a:bodyPr/>
        <a:lstStyle/>
        <a:p>
          <a:r>
            <a:rPr lang="en-US" sz="2000" b="1" dirty="0"/>
            <a:t>David Kruglov</a:t>
          </a:r>
        </a:p>
      </dgm:t>
    </dgm:pt>
    <dgm:pt modelId="{6A302496-87C2-4327-8BC9-6F2DFA98D90E}" type="parTrans" cxnId="{CDBDCE3C-5C34-4B9D-888B-2B1228FDF8C1}">
      <dgm:prSet/>
      <dgm:spPr/>
      <dgm:t>
        <a:bodyPr/>
        <a:lstStyle/>
        <a:p>
          <a:endParaRPr lang="en-US"/>
        </a:p>
      </dgm:t>
    </dgm:pt>
    <dgm:pt modelId="{3F606B3F-4594-42CF-9DC5-750914B4363A}" type="sibTrans" cxnId="{CDBDCE3C-5C34-4B9D-888B-2B1228FDF8C1}">
      <dgm:prSet/>
      <dgm:spPr/>
      <dgm:t>
        <a:bodyPr/>
        <a:lstStyle/>
        <a:p>
          <a:endParaRPr lang="en-US"/>
        </a:p>
      </dgm:t>
    </dgm:pt>
    <dgm:pt modelId="{99D75097-0F55-442B-A358-E40FA3FD04DF}">
      <dgm:prSet phldrT="[Text]" custT="1"/>
      <dgm:spPr/>
      <dgm:t>
        <a:bodyPr/>
        <a:lstStyle/>
        <a:p>
          <a:r>
            <a:rPr lang="en-US" sz="1400" dirty="0"/>
            <a:t>Managing Director</a:t>
          </a:r>
        </a:p>
      </dgm:t>
    </dgm:pt>
    <dgm:pt modelId="{FB98CC22-B94C-4D05-A653-21C54847BB3D}" type="parTrans" cxnId="{C6E31002-25B7-40B3-A116-EC2229887793}">
      <dgm:prSet/>
      <dgm:spPr/>
      <dgm:t>
        <a:bodyPr/>
        <a:lstStyle/>
        <a:p>
          <a:endParaRPr lang="en-US"/>
        </a:p>
      </dgm:t>
    </dgm:pt>
    <dgm:pt modelId="{4F3F6789-AE81-40BD-A673-3C04551992D4}" type="sibTrans" cxnId="{C6E31002-25B7-40B3-A116-EC2229887793}">
      <dgm:prSet/>
      <dgm:spPr/>
      <dgm:t>
        <a:bodyPr/>
        <a:lstStyle/>
        <a:p>
          <a:endParaRPr lang="en-US"/>
        </a:p>
      </dgm:t>
    </dgm:pt>
    <dgm:pt modelId="{430B92BD-7D97-4E06-85A6-8A49B0DEF134}">
      <dgm:prSet phldrT="[Text]" custT="1"/>
      <dgm:spPr/>
      <dgm:t>
        <a:bodyPr/>
        <a:lstStyle/>
        <a:p>
          <a:r>
            <a:rPr lang="en-US" sz="2000" b="1" dirty="0"/>
            <a:t>John Honeycutt</a:t>
          </a:r>
        </a:p>
      </dgm:t>
    </dgm:pt>
    <dgm:pt modelId="{272353FB-6160-42DB-A704-4F0D60023E42}" type="parTrans" cxnId="{4F4915E0-D060-453D-A677-7879A1F7F21F}">
      <dgm:prSet/>
      <dgm:spPr/>
      <dgm:t>
        <a:bodyPr/>
        <a:lstStyle/>
        <a:p>
          <a:endParaRPr lang="en-US"/>
        </a:p>
      </dgm:t>
    </dgm:pt>
    <dgm:pt modelId="{2D3A52C1-F753-4CF7-BBAA-9C5F28E1CD0A}" type="sibTrans" cxnId="{4F4915E0-D060-453D-A677-7879A1F7F21F}">
      <dgm:prSet/>
      <dgm:spPr/>
      <dgm:t>
        <a:bodyPr/>
        <a:lstStyle/>
        <a:p>
          <a:endParaRPr lang="en-US"/>
        </a:p>
      </dgm:t>
    </dgm:pt>
    <dgm:pt modelId="{C9651F93-95CD-45EE-BDF6-A0E0F9094FE7}">
      <dgm:prSet phldrT="[Text]" custT="1"/>
      <dgm:spPr/>
      <dgm:t>
        <a:bodyPr/>
        <a:lstStyle/>
        <a:p>
          <a:r>
            <a:rPr lang="en-US" sz="1400" dirty="0"/>
            <a:t>Chief Strategist</a:t>
          </a:r>
        </a:p>
      </dgm:t>
    </dgm:pt>
    <dgm:pt modelId="{69543297-F059-4388-B1C6-F17A5CB922F1}" type="parTrans" cxnId="{659AB6B7-6188-4574-B251-C55AED0EC0D0}">
      <dgm:prSet/>
      <dgm:spPr/>
      <dgm:t>
        <a:bodyPr/>
        <a:lstStyle/>
        <a:p>
          <a:endParaRPr lang="en-US"/>
        </a:p>
      </dgm:t>
    </dgm:pt>
    <dgm:pt modelId="{985F8F7E-255E-46AF-BA75-164B3095C7CB}" type="sibTrans" cxnId="{659AB6B7-6188-4574-B251-C55AED0EC0D0}">
      <dgm:prSet/>
      <dgm:spPr/>
      <dgm:t>
        <a:bodyPr/>
        <a:lstStyle/>
        <a:p>
          <a:endParaRPr lang="en-US"/>
        </a:p>
      </dgm:t>
    </dgm:pt>
    <dgm:pt modelId="{496BFA5F-708E-4756-9121-7BE267BE2F96}">
      <dgm:prSet phldrT="[Text]" custT="1"/>
      <dgm:spPr/>
      <dgm:t>
        <a:bodyPr/>
        <a:lstStyle/>
        <a:p>
          <a:r>
            <a:rPr lang="en-US" sz="1400" dirty="0"/>
            <a:t>Executive Sponsor</a:t>
          </a:r>
        </a:p>
      </dgm:t>
    </dgm:pt>
    <dgm:pt modelId="{419BD12D-4483-484F-ABED-6EF1F605C272}" type="parTrans" cxnId="{B5CB460C-5547-4C5F-86B2-5BD9EC682F21}">
      <dgm:prSet/>
      <dgm:spPr/>
      <dgm:t>
        <a:bodyPr/>
        <a:lstStyle/>
        <a:p>
          <a:endParaRPr lang="en-US"/>
        </a:p>
      </dgm:t>
    </dgm:pt>
    <dgm:pt modelId="{401A7F65-F7BC-476B-8D14-16C701E46440}" type="sibTrans" cxnId="{B5CB460C-5547-4C5F-86B2-5BD9EC682F21}">
      <dgm:prSet/>
      <dgm:spPr/>
      <dgm:t>
        <a:bodyPr/>
        <a:lstStyle/>
        <a:p>
          <a:endParaRPr lang="en-US"/>
        </a:p>
      </dgm:t>
    </dgm:pt>
    <dgm:pt modelId="{77A0F60C-D322-4533-B9B9-68F01FF61B7D}">
      <dgm:prSet phldrT="[Text]" custT="1"/>
      <dgm:spPr/>
      <dgm:t>
        <a:bodyPr/>
        <a:lstStyle/>
        <a:p>
          <a:r>
            <a:rPr lang="en-US" sz="1400" dirty="0"/>
            <a:t>ECM Specialist</a:t>
          </a:r>
        </a:p>
      </dgm:t>
    </dgm:pt>
    <dgm:pt modelId="{FDEF8737-9E8E-4D21-9B37-DA8811314808}" type="parTrans" cxnId="{C7E84FA1-5905-42F7-A14C-F2E2E53F6D97}">
      <dgm:prSet/>
      <dgm:spPr/>
      <dgm:t>
        <a:bodyPr/>
        <a:lstStyle/>
        <a:p>
          <a:endParaRPr lang="en-US"/>
        </a:p>
      </dgm:t>
    </dgm:pt>
    <dgm:pt modelId="{CC844537-39E0-48F7-805D-7FD25DD253CD}" type="sibTrans" cxnId="{C7E84FA1-5905-42F7-A14C-F2E2E53F6D97}">
      <dgm:prSet/>
      <dgm:spPr/>
      <dgm:t>
        <a:bodyPr/>
        <a:lstStyle/>
        <a:p>
          <a:endParaRPr lang="en-US"/>
        </a:p>
      </dgm:t>
    </dgm:pt>
    <dgm:pt modelId="{83B76910-FC92-46AD-AE6C-23EB8AEA5CFA}">
      <dgm:prSet phldrT="[Text]" custT="1"/>
      <dgm:spPr/>
      <dgm:t>
        <a:bodyPr/>
        <a:lstStyle/>
        <a:p>
          <a:r>
            <a:rPr lang="en-US" sz="1400" dirty="0"/>
            <a:t>Los Angeles, CA</a:t>
          </a:r>
        </a:p>
      </dgm:t>
    </dgm:pt>
    <dgm:pt modelId="{6C15D367-17E7-4B6F-9A88-364FCF17A367}" type="parTrans" cxnId="{DD06B141-3B0F-44F9-BC61-A31DAA918859}">
      <dgm:prSet/>
      <dgm:spPr/>
      <dgm:t>
        <a:bodyPr/>
        <a:lstStyle/>
        <a:p>
          <a:endParaRPr lang="en-US"/>
        </a:p>
      </dgm:t>
    </dgm:pt>
    <dgm:pt modelId="{678695C1-00FF-4D8A-9A70-EEEDD6CB6841}" type="sibTrans" cxnId="{DD06B141-3B0F-44F9-BC61-A31DAA918859}">
      <dgm:prSet/>
      <dgm:spPr/>
      <dgm:t>
        <a:bodyPr/>
        <a:lstStyle/>
        <a:p>
          <a:endParaRPr lang="en-US"/>
        </a:p>
      </dgm:t>
    </dgm:pt>
    <dgm:pt modelId="{AC3983A2-72CF-4C73-B4ED-813B22384263}">
      <dgm:prSet phldrT="[Text]" custT="1"/>
      <dgm:spPr/>
      <dgm:t>
        <a:bodyPr/>
        <a:lstStyle/>
        <a:p>
          <a:r>
            <a:rPr lang="en-US" sz="1400" dirty="0"/>
            <a:t>Portland, OR</a:t>
          </a:r>
        </a:p>
      </dgm:t>
    </dgm:pt>
    <dgm:pt modelId="{BD5B5257-93F3-423B-88CC-0412CB6D3D35}" type="parTrans" cxnId="{85FBB2B1-3A29-4423-8EAC-A00A021C99BD}">
      <dgm:prSet/>
      <dgm:spPr/>
      <dgm:t>
        <a:bodyPr/>
        <a:lstStyle/>
        <a:p>
          <a:endParaRPr lang="en-US"/>
        </a:p>
      </dgm:t>
    </dgm:pt>
    <dgm:pt modelId="{2EFF0BD9-C13B-46AF-BF6F-E6CC1B37D255}" type="sibTrans" cxnId="{85FBB2B1-3A29-4423-8EAC-A00A021C99BD}">
      <dgm:prSet/>
      <dgm:spPr/>
      <dgm:t>
        <a:bodyPr/>
        <a:lstStyle/>
        <a:p>
          <a:endParaRPr lang="en-US"/>
        </a:p>
      </dgm:t>
    </dgm:pt>
    <dgm:pt modelId="{8788FD02-A5D6-4FF2-99EA-A596265BC1E1}" type="pres">
      <dgm:prSet presAssocID="{DA3A9E36-7AEA-4461-94AF-6FB830C0CFD5}" presName="Name0" presStyleCnt="0">
        <dgm:presLayoutVars>
          <dgm:dir/>
          <dgm:resizeHandles val="exact"/>
        </dgm:presLayoutVars>
      </dgm:prSet>
      <dgm:spPr/>
    </dgm:pt>
    <dgm:pt modelId="{BB5C656C-8BB9-47B5-81EE-FBDC7BAB5AC1}" type="pres">
      <dgm:prSet presAssocID="{A2EB5A23-94C4-4858-A1FE-4D675A5FF4BF}" presName="composite" presStyleCnt="0"/>
      <dgm:spPr/>
    </dgm:pt>
    <dgm:pt modelId="{EC10CFF0-19C5-4E77-945A-5676EF408032}" type="pres">
      <dgm:prSet presAssocID="{A2EB5A23-94C4-4858-A1FE-4D675A5FF4BF}" presName="rect1" presStyleLbl="bgImgPlace1" presStyleIdx="0" presStyleCnt="2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63"/>
          </a:stretch>
        </a:blipFill>
      </dgm:spPr>
    </dgm:pt>
    <dgm:pt modelId="{16B45FEE-44EA-492E-BE22-BCD20AD65AAD}" type="pres">
      <dgm:prSet presAssocID="{A2EB5A23-94C4-4858-A1FE-4D675A5FF4BF}" presName="wedgeRectCallout1" presStyleLbl="node1" presStyleIdx="0" presStyleCnt="2" custScaleY="113149" custLinFactNeighborX="1491" custLinFactNeighborY="12430">
        <dgm:presLayoutVars>
          <dgm:bulletEnabled val="1"/>
        </dgm:presLayoutVars>
      </dgm:prSet>
      <dgm:spPr/>
    </dgm:pt>
    <dgm:pt modelId="{3FA4B59A-3DE6-4D56-937F-846BDB3E97EF}" type="pres">
      <dgm:prSet presAssocID="{3F606B3F-4594-42CF-9DC5-750914B4363A}" presName="sibTrans" presStyleCnt="0"/>
      <dgm:spPr/>
    </dgm:pt>
    <dgm:pt modelId="{FF1B60A4-046E-443D-AF62-A505D0B986B8}" type="pres">
      <dgm:prSet presAssocID="{430B92BD-7D97-4E06-85A6-8A49B0DEF134}" presName="composite" presStyleCnt="0"/>
      <dgm:spPr/>
    </dgm:pt>
    <dgm:pt modelId="{2EBABEFF-05B6-4B2D-8CC4-4A7A99F346B1}" type="pres">
      <dgm:prSet presAssocID="{430B92BD-7D97-4E06-85A6-8A49B0DEF134}" presName="rect1" presStyleLbl="bgImgPlace1" presStyleIdx="1" presStyleCnt="2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152DFA2-D91C-4550-98FC-940DCA9812B6}" type="pres">
      <dgm:prSet presAssocID="{430B92BD-7D97-4E06-85A6-8A49B0DEF134}" presName="wedgeRectCallout1" presStyleLbl="node1" presStyleIdx="1" presStyleCnt="2" custScaleY="103455" custLinFactNeighborX="-1120" custLinFactNeighborY="15326">
        <dgm:presLayoutVars>
          <dgm:bulletEnabled val="1"/>
        </dgm:presLayoutVars>
      </dgm:prSet>
      <dgm:spPr/>
    </dgm:pt>
  </dgm:ptLst>
  <dgm:cxnLst>
    <dgm:cxn modelId="{C6E31002-25B7-40B3-A116-EC2229887793}" srcId="{A2EB5A23-94C4-4858-A1FE-4D675A5FF4BF}" destId="{99D75097-0F55-442B-A358-E40FA3FD04DF}" srcOrd="0" destOrd="0" parTransId="{FB98CC22-B94C-4D05-A653-21C54847BB3D}" sibTransId="{4F3F6789-AE81-40BD-A673-3C04551992D4}"/>
    <dgm:cxn modelId="{B5CB460C-5547-4C5F-86B2-5BD9EC682F21}" srcId="{A2EB5A23-94C4-4858-A1FE-4D675A5FF4BF}" destId="{496BFA5F-708E-4756-9121-7BE267BE2F96}" srcOrd="1" destOrd="0" parTransId="{419BD12D-4483-484F-ABED-6EF1F605C272}" sibTransId="{401A7F65-F7BC-476B-8D14-16C701E46440}"/>
    <dgm:cxn modelId="{CDBDCE3C-5C34-4B9D-888B-2B1228FDF8C1}" srcId="{DA3A9E36-7AEA-4461-94AF-6FB830C0CFD5}" destId="{A2EB5A23-94C4-4858-A1FE-4D675A5FF4BF}" srcOrd="0" destOrd="0" parTransId="{6A302496-87C2-4327-8BC9-6F2DFA98D90E}" sibTransId="{3F606B3F-4594-42CF-9DC5-750914B4363A}"/>
    <dgm:cxn modelId="{DD06B141-3B0F-44F9-BC61-A31DAA918859}" srcId="{A2EB5A23-94C4-4858-A1FE-4D675A5FF4BF}" destId="{83B76910-FC92-46AD-AE6C-23EB8AEA5CFA}" srcOrd="2" destOrd="0" parTransId="{6C15D367-17E7-4B6F-9A88-364FCF17A367}" sibTransId="{678695C1-00FF-4D8A-9A70-EEEDD6CB6841}"/>
    <dgm:cxn modelId="{E4873D64-880E-4CD1-90B6-A99CCD661BF8}" type="presOf" srcId="{DA3A9E36-7AEA-4461-94AF-6FB830C0CFD5}" destId="{8788FD02-A5D6-4FF2-99EA-A596265BC1E1}" srcOrd="0" destOrd="0" presId="urn:microsoft.com/office/officeart/2008/layout/BendingPictureCaptionList"/>
    <dgm:cxn modelId="{2151F450-CAA1-4DB5-8D0F-F795C0299226}" type="presOf" srcId="{C9651F93-95CD-45EE-BDF6-A0E0F9094FE7}" destId="{5152DFA2-D91C-4550-98FC-940DCA9812B6}" srcOrd="0" destOrd="1" presId="urn:microsoft.com/office/officeart/2008/layout/BendingPictureCaptionList"/>
    <dgm:cxn modelId="{C7B22E7D-0CF0-424D-A328-2FE6E404A2B9}" type="presOf" srcId="{77A0F60C-D322-4533-B9B9-68F01FF61B7D}" destId="{5152DFA2-D91C-4550-98FC-940DCA9812B6}" srcOrd="0" destOrd="2" presId="urn:microsoft.com/office/officeart/2008/layout/BendingPictureCaptionList"/>
    <dgm:cxn modelId="{2F0EBF83-8A9B-4A52-87AA-A6E62E112A57}" type="presOf" srcId="{AC3983A2-72CF-4C73-B4ED-813B22384263}" destId="{5152DFA2-D91C-4550-98FC-940DCA9812B6}" srcOrd="0" destOrd="3" presId="urn:microsoft.com/office/officeart/2008/layout/BendingPictureCaptionList"/>
    <dgm:cxn modelId="{C7E84FA1-5905-42F7-A14C-F2E2E53F6D97}" srcId="{430B92BD-7D97-4E06-85A6-8A49B0DEF134}" destId="{77A0F60C-D322-4533-B9B9-68F01FF61B7D}" srcOrd="1" destOrd="0" parTransId="{FDEF8737-9E8E-4D21-9B37-DA8811314808}" sibTransId="{CC844537-39E0-48F7-805D-7FD25DD253CD}"/>
    <dgm:cxn modelId="{85FBB2B1-3A29-4423-8EAC-A00A021C99BD}" srcId="{430B92BD-7D97-4E06-85A6-8A49B0DEF134}" destId="{AC3983A2-72CF-4C73-B4ED-813B22384263}" srcOrd="2" destOrd="0" parTransId="{BD5B5257-93F3-423B-88CC-0412CB6D3D35}" sibTransId="{2EFF0BD9-C13B-46AF-BF6F-E6CC1B37D255}"/>
    <dgm:cxn modelId="{659AB6B7-6188-4574-B251-C55AED0EC0D0}" srcId="{430B92BD-7D97-4E06-85A6-8A49B0DEF134}" destId="{C9651F93-95CD-45EE-BDF6-A0E0F9094FE7}" srcOrd="0" destOrd="0" parTransId="{69543297-F059-4388-B1C6-F17A5CB922F1}" sibTransId="{985F8F7E-255E-46AF-BA75-164B3095C7CB}"/>
    <dgm:cxn modelId="{3D7A52B8-3C6C-4FD5-ACDA-094E8AF59EE7}" type="presOf" srcId="{496BFA5F-708E-4756-9121-7BE267BE2F96}" destId="{16B45FEE-44EA-492E-BE22-BCD20AD65AAD}" srcOrd="0" destOrd="2" presId="urn:microsoft.com/office/officeart/2008/layout/BendingPictureCaptionList"/>
    <dgm:cxn modelId="{3218CED4-5004-4F43-8E95-054AB2D0C2F8}" type="presOf" srcId="{99D75097-0F55-442B-A358-E40FA3FD04DF}" destId="{16B45FEE-44EA-492E-BE22-BCD20AD65AAD}" srcOrd="0" destOrd="1" presId="urn:microsoft.com/office/officeart/2008/layout/BendingPictureCaptionList"/>
    <dgm:cxn modelId="{3CB9A8DB-F202-41BF-950E-27CCE87E2EA5}" type="presOf" srcId="{430B92BD-7D97-4E06-85A6-8A49B0DEF134}" destId="{5152DFA2-D91C-4550-98FC-940DCA9812B6}" srcOrd="0" destOrd="0" presId="urn:microsoft.com/office/officeart/2008/layout/BendingPictureCaptionList"/>
    <dgm:cxn modelId="{5F4E23DD-6E15-4CA1-B323-9952B28811B9}" type="presOf" srcId="{A2EB5A23-94C4-4858-A1FE-4D675A5FF4BF}" destId="{16B45FEE-44EA-492E-BE22-BCD20AD65AAD}" srcOrd="0" destOrd="0" presId="urn:microsoft.com/office/officeart/2008/layout/BendingPictureCaptionList"/>
    <dgm:cxn modelId="{4F4915E0-D060-453D-A677-7879A1F7F21F}" srcId="{DA3A9E36-7AEA-4461-94AF-6FB830C0CFD5}" destId="{430B92BD-7D97-4E06-85A6-8A49B0DEF134}" srcOrd="1" destOrd="0" parTransId="{272353FB-6160-42DB-A704-4F0D60023E42}" sibTransId="{2D3A52C1-F753-4CF7-BBAA-9C5F28E1CD0A}"/>
    <dgm:cxn modelId="{966CA5F0-13A8-4E00-9382-6D374306E07D}" type="presOf" srcId="{83B76910-FC92-46AD-AE6C-23EB8AEA5CFA}" destId="{16B45FEE-44EA-492E-BE22-BCD20AD65AAD}" srcOrd="0" destOrd="3" presId="urn:microsoft.com/office/officeart/2008/layout/BendingPictureCaptionList"/>
    <dgm:cxn modelId="{BE07BCB1-5E25-47BC-886D-A9F0756D920F}" type="presParOf" srcId="{8788FD02-A5D6-4FF2-99EA-A596265BC1E1}" destId="{BB5C656C-8BB9-47B5-81EE-FBDC7BAB5AC1}" srcOrd="0" destOrd="0" presId="urn:microsoft.com/office/officeart/2008/layout/BendingPictureCaptionList"/>
    <dgm:cxn modelId="{DA004A15-0631-4BFB-94A2-C32AA73111D6}" type="presParOf" srcId="{BB5C656C-8BB9-47B5-81EE-FBDC7BAB5AC1}" destId="{EC10CFF0-19C5-4E77-945A-5676EF408032}" srcOrd="0" destOrd="0" presId="urn:microsoft.com/office/officeart/2008/layout/BendingPictureCaptionList"/>
    <dgm:cxn modelId="{D89551A4-9528-4655-8E28-D70E7FD6DCE6}" type="presParOf" srcId="{BB5C656C-8BB9-47B5-81EE-FBDC7BAB5AC1}" destId="{16B45FEE-44EA-492E-BE22-BCD20AD65AAD}" srcOrd="1" destOrd="0" presId="urn:microsoft.com/office/officeart/2008/layout/BendingPictureCaptionList"/>
    <dgm:cxn modelId="{E4D60434-B6DE-4226-A422-2D9D2C36CBA9}" type="presParOf" srcId="{8788FD02-A5D6-4FF2-99EA-A596265BC1E1}" destId="{3FA4B59A-3DE6-4D56-937F-846BDB3E97EF}" srcOrd="1" destOrd="0" presId="urn:microsoft.com/office/officeart/2008/layout/BendingPictureCaptionList"/>
    <dgm:cxn modelId="{3E3E0297-FF92-4DDD-BEA0-2D40D8221FF4}" type="presParOf" srcId="{8788FD02-A5D6-4FF2-99EA-A596265BC1E1}" destId="{FF1B60A4-046E-443D-AF62-A505D0B986B8}" srcOrd="2" destOrd="0" presId="urn:microsoft.com/office/officeart/2008/layout/BendingPictureCaptionList"/>
    <dgm:cxn modelId="{4C65A860-A8FE-435D-BB0B-1EAF709278E6}" type="presParOf" srcId="{FF1B60A4-046E-443D-AF62-A505D0B986B8}" destId="{2EBABEFF-05B6-4B2D-8CC4-4A7A99F346B1}" srcOrd="0" destOrd="0" presId="urn:microsoft.com/office/officeart/2008/layout/BendingPictureCaptionList"/>
    <dgm:cxn modelId="{38DC5D90-9683-415F-A429-EF6EB577D7BB}" type="presParOf" srcId="{FF1B60A4-046E-443D-AF62-A505D0B986B8}" destId="{5152DFA2-D91C-4550-98FC-940DCA9812B6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0CFF0-19C5-4E77-945A-5676EF408032}">
      <dsp:nvSpPr>
        <dsp:cNvPr id="0" name=""/>
        <dsp:cNvSpPr/>
      </dsp:nvSpPr>
      <dsp:spPr>
        <a:xfrm>
          <a:off x="976" y="155905"/>
          <a:ext cx="3809070" cy="3047256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63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B45FEE-44EA-492E-BE22-BCD20AD65AAD}">
      <dsp:nvSpPr>
        <dsp:cNvPr id="0" name=""/>
        <dsp:cNvSpPr/>
      </dsp:nvSpPr>
      <dsp:spPr>
        <a:xfrm>
          <a:off x="394338" y="2960886"/>
          <a:ext cx="3390072" cy="120677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David Kruglov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Managing Director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Executive Sponsor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Los Angeles, CA</a:t>
          </a:r>
        </a:p>
      </dsp:txBody>
      <dsp:txXfrm>
        <a:off x="394338" y="2960886"/>
        <a:ext cx="3390072" cy="1206778"/>
      </dsp:txXfrm>
    </dsp:sp>
    <dsp:sp modelId="{2EBABEFF-05B6-4B2D-8CC4-4A7A99F346B1}">
      <dsp:nvSpPr>
        <dsp:cNvPr id="0" name=""/>
        <dsp:cNvSpPr/>
      </dsp:nvSpPr>
      <dsp:spPr>
        <a:xfrm>
          <a:off x="4190954" y="181752"/>
          <a:ext cx="3809070" cy="3047256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52DFA2-D91C-4550-98FC-940DCA9812B6}">
      <dsp:nvSpPr>
        <dsp:cNvPr id="0" name=""/>
        <dsp:cNvSpPr/>
      </dsp:nvSpPr>
      <dsp:spPr>
        <a:xfrm>
          <a:off x="4495801" y="3069316"/>
          <a:ext cx="3390072" cy="110338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shade val="50000"/>
                <a:hueOff val="-209434"/>
                <a:satOff val="-6337"/>
                <a:lumOff val="41612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209434"/>
                <a:satOff val="-6337"/>
                <a:lumOff val="41612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209434"/>
                <a:satOff val="-6337"/>
                <a:lumOff val="4161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John Honeycutt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Chief Strategist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ECM Specialist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Portland, OR</a:t>
          </a:r>
        </a:p>
      </dsp:txBody>
      <dsp:txXfrm>
        <a:off x="4495801" y="3069316"/>
        <a:ext cx="3390072" cy="1103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29036A5E-709E-4B4B-9130-16CB2B28A4D7}" type="datetimeFigureOut">
              <a:rPr lang="en-US" smtClean="0"/>
              <a:t>6/22/2017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4FC26AE3-B6D6-4F93-881B-9B77CFA2E1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454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8" tIns="48324" rIns="96648" bIns="4832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8" tIns="48324" rIns="96648" bIns="48324" rtlCol="0"/>
          <a:lstStyle>
            <a:lvl1pPr algn="r">
              <a:defRPr sz="1200"/>
            </a:lvl1pPr>
          </a:lstStyle>
          <a:p>
            <a:fld id="{4B421581-D605-47C8-8EE7-B7440F974825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8" tIns="48324" rIns="96648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48" tIns="48324" rIns="96648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48" tIns="48324" rIns="96648" bIns="4832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48" tIns="48324" rIns="96648" bIns="48324" rtlCol="0" anchor="b"/>
          <a:lstStyle>
            <a:lvl1pPr algn="r">
              <a:defRPr sz="1200"/>
            </a:lvl1pPr>
          </a:lstStyle>
          <a:p>
            <a:fld id="{C87B2626-8B1F-4CF7-9EF9-AB5DAF1C47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30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B2626-8B1F-4CF7-9EF9-AB5DAF1C478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0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B2626-8B1F-4CF7-9EF9-AB5DAF1C478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13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B2626-8B1F-4CF7-9EF9-AB5DAF1C478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92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B2626-8B1F-4CF7-9EF9-AB5DAF1C478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397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B2ED8-C573-45EF-BF68-CEC19505703A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6/22/2017 10:10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63312-38AA-4E1E-B2B5-0F8F122B24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320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B2ED8-C573-45EF-BF68-CEC19505703A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6/22/2017 10:10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63312-38AA-4E1E-B2B5-0F8F122B24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949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B2ED8-C573-45EF-BF68-CEC19505703A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6/22/2017 10:10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63312-38AA-4E1E-B2B5-0F8F122B24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028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B2ED8-C573-45EF-BF68-CEC19505703A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6/22/2017 10:10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63312-38AA-4E1E-B2B5-0F8F122B24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803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B2ED8-C573-45EF-BF68-CEC19505703A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6/22/2017 10:10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63312-38AA-4E1E-B2B5-0F8F122B24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397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1"/>
            <a:ext cx="7543800" cy="838200"/>
          </a:xfrm>
        </p:spPr>
        <p:txBody>
          <a:bodyPr/>
          <a:lstStyle>
            <a:lvl1pPr>
              <a:defRPr sz="3600">
                <a:solidFill>
                  <a:srgbClr val="00ACC8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724400"/>
          </a:xfrm>
        </p:spPr>
        <p:txBody>
          <a:bodyPr/>
          <a:lstStyle>
            <a:lvl1pPr marL="342900" indent="-342900">
              <a:buClr>
                <a:srgbClr val="051D49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rgbClr val="051D49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51D49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51D49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51D49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114301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291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9938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39958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9943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4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5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6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7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8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9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50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51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52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E195618-ED9B-4B71-AC9F-49C67690AB6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CA" noProof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6454015"/>
            <a:ext cx="1066800" cy="20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9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24224"/>
            <a:ext cx="2895600" cy="3099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Copyright RIMtech 2013</a:t>
            </a:r>
          </a:p>
        </p:txBody>
      </p:sp>
    </p:spTree>
    <p:extLst>
      <p:ext uri="{BB962C8B-B14F-4D97-AF65-F5344CB8AC3E}">
        <p14:creationId xmlns:p14="http://schemas.microsoft.com/office/powerpoint/2010/main" val="181895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51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84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3"/>
          </p:nvPr>
        </p:nvSpPr>
        <p:spPr>
          <a:xfrm>
            <a:off x="3124200" y="6624224"/>
            <a:ext cx="2895600" cy="3099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Copyright RIMtech 2013</a:t>
            </a:r>
          </a:p>
        </p:txBody>
      </p:sp>
    </p:spTree>
    <p:extLst>
      <p:ext uri="{BB962C8B-B14F-4D97-AF65-F5344CB8AC3E}">
        <p14:creationId xmlns:p14="http://schemas.microsoft.com/office/powerpoint/2010/main" val="309950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159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642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457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984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250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05400"/>
            <a:ext cx="6400800" cy="536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434345"/>
                </a:solidFill>
                <a:latin typeface="Work Sans" panose="000005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2800"/>
            <a:ext cx="7315200" cy="1470025"/>
          </a:xfrm>
        </p:spPr>
        <p:txBody>
          <a:bodyPr/>
          <a:lstStyle>
            <a:lvl1pPr algn="l">
              <a:defRPr sz="4000">
                <a:solidFill>
                  <a:srgbClr val="00ACC8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391005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721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01930" y="2077800"/>
            <a:ext cx="4706230" cy="2696029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1242" y="1927276"/>
            <a:ext cx="5808195" cy="210689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5646494"/>
            <a:ext cx="9143533" cy="1211506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9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94" y="6087890"/>
            <a:ext cx="1070841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45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646494"/>
            <a:ext cx="9143533" cy="1211506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9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94" y="6087890"/>
            <a:ext cx="1070841" cy="304828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337652" y="6119147"/>
            <a:ext cx="940033" cy="26878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01976" y="1646860"/>
            <a:ext cx="6723139" cy="179309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01976" y="3441247"/>
            <a:ext cx="5378503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641000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29" y="1189177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90" indent="0">
              <a:buNone/>
              <a:defRPr/>
            </a:lvl3pPr>
            <a:lvl4pPr marL="336179" indent="0">
              <a:buNone/>
              <a:defRPr/>
            </a:lvl4pPr>
            <a:lvl5pPr marL="50426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131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29" y="1189177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90" indent="0">
              <a:buNone/>
              <a:defRPr/>
            </a:lvl3pPr>
            <a:lvl4pPr marL="336179" indent="0">
              <a:buNone/>
              <a:defRPr/>
            </a:lvl4pPr>
            <a:lvl5pPr marL="50426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29" y="1189177"/>
            <a:ext cx="8740142" cy="1587999"/>
          </a:xfrm>
        </p:spPr>
        <p:txBody>
          <a:bodyPr>
            <a:spAutoFit/>
          </a:bodyPr>
          <a:lstStyle>
            <a:lvl1pPr>
              <a:defRPr sz="2941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2051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29" y="1189177"/>
            <a:ext cx="8740142" cy="1587999"/>
          </a:xfrm>
        </p:spPr>
        <p:txBody>
          <a:bodyPr>
            <a:spAutoFit/>
          </a:bodyPr>
          <a:lstStyle>
            <a:lvl1pPr>
              <a:defRPr sz="294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1662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5"/>
            <a:ext cx="4033911" cy="1456809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353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24" indent="0">
              <a:buNone/>
              <a:tabLst/>
              <a:defRPr sz="1471"/>
            </a:lvl3pPr>
            <a:lvl4pPr marL="338514" indent="0">
              <a:buNone/>
              <a:defRPr/>
            </a:lvl4pPr>
            <a:lvl5pPr marL="50426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5"/>
            <a:ext cx="4033911" cy="1456809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353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24" indent="0">
              <a:buNone/>
              <a:tabLst/>
              <a:defRPr sz="1471"/>
            </a:lvl3pPr>
            <a:lvl4pPr marL="338514" indent="0">
              <a:buNone/>
              <a:defRPr/>
            </a:lvl4pPr>
            <a:lvl5pPr marL="50426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88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5"/>
            <a:ext cx="4033911" cy="1456809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353"/>
            </a:lvl1pPr>
            <a:lvl2pPr marL="0" indent="0">
              <a:buNone/>
              <a:defRPr sz="1471"/>
            </a:lvl2pPr>
            <a:lvl3pPr marL="170424" indent="0">
              <a:buNone/>
              <a:tabLst/>
              <a:defRPr sz="1471"/>
            </a:lvl3pPr>
            <a:lvl4pPr marL="338514" indent="0">
              <a:buNone/>
              <a:defRPr/>
            </a:lvl4pPr>
            <a:lvl5pPr marL="50426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5"/>
            <a:ext cx="4033911" cy="1456809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353"/>
            </a:lvl1pPr>
            <a:lvl2pPr marL="0" indent="0">
              <a:buNone/>
              <a:defRPr sz="1471"/>
            </a:lvl2pPr>
            <a:lvl3pPr marL="170424" indent="0">
              <a:buNone/>
              <a:tabLst/>
              <a:defRPr sz="1471"/>
            </a:lvl3pPr>
            <a:lvl4pPr marL="338514" indent="0">
              <a:buNone/>
              <a:defRPr/>
            </a:lvl4pPr>
            <a:lvl5pPr marL="50426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975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6"/>
            <a:ext cx="4033911" cy="1832425"/>
          </a:xfrm>
        </p:spPr>
        <p:txBody>
          <a:bodyPr wrap="square">
            <a:spAutoFit/>
          </a:bodyPr>
          <a:lstStyle>
            <a:lvl1pPr marL="211280" indent="-211280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66" indent="-171468">
              <a:defRPr sz="1765"/>
            </a:lvl2pPr>
            <a:lvl3pPr marL="514405" indent="-123838">
              <a:tabLst/>
              <a:defRPr sz="1471"/>
            </a:lvl3pPr>
            <a:lvl4pPr marL="647768" indent="-133364">
              <a:defRPr/>
            </a:lvl4pPr>
            <a:lvl5pPr marL="771607" indent="-123838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32425"/>
          </a:xfrm>
        </p:spPr>
        <p:txBody>
          <a:bodyPr wrap="square">
            <a:spAutoFit/>
          </a:bodyPr>
          <a:lstStyle>
            <a:lvl1pPr marL="211280" indent="-211280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66" indent="-171468">
              <a:defRPr sz="1765"/>
            </a:lvl2pPr>
            <a:lvl3pPr marL="514405" indent="-123838">
              <a:tabLst/>
              <a:defRPr sz="1471"/>
            </a:lvl3pPr>
            <a:lvl4pPr marL="647768" indent="-133364">
              <a:defRPr/>
            </a:lvl4pPr>
            <a:lvl5pPr marL="771607" indent="-123838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32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343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343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280025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94854764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6"/>
            <a:ext cx="4033911" cy="1832425"/>
          </a:xfrm>
        </p:spPr>
        <p:txBody>
          <a:bodyPr wrap="square">
            <a:spAutoFit/>
          </a:bodyPr>
          <a:lstStyle>
            <a:lvl1pPr marL="211280" indent="-211280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353"/>
            </a:lvl1pPr>
            <a:lvl2pPr marL="390566" indent="-171468">
              <a:defRPr sz="1765"/>
            </a:lvl2pPr>
            <a:lvl3pPr marL="514405" indent="-123838">
              <a:tabLst/>
              <a:defRPr sz="1471"/>
            </a:lvl3pPr>
            <a:lvl4pPr marL="647768" indent="-133364">
              <a:defRPr/>
            </a:lvl4pPr>
            <a:lvl5pPr marL="771607" indent="-123838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32425"/>
          </a:xfrm>
        </p:spPr>
        <p:txBody>
          <a:bodyPr wrap="square">
            <a:spAutoFit/>
          </a:bodyPr>
          <a:lstStyle>
            <a:lvl1pPr marL="211280" indent="-211280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353"/>
            </a:lvl1pPr>
            <a:lvl2pPr marL="390566" indent="-171468">
              <a:defRPr sz="1765"/>
            </a:lvl2pPr>
            <a:lvl3pPr marL="514405" indent="-123838">
              <a:tabLst/>
              <a:defRPr sz="1471"/>
            </a:lvl3pPr>
            <a:lvl4pPr marL="647768" indent="-133364">
              <a:defRPr/>
            </a:lvl4pPr>
            <a:lvl5pPr marL="771607" indent="-123838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92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82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01929" y="1406078"/>
            <a:ext cx="4033912" cy="179154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1765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1765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68584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4571999" y="4773828"/>
            <a:ext cx="4371811" cy="179310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34464" tIns="107571" rIns="134464" bIns="107571" numCol="1" rtlCol="0" anchor="ctr" anchorCtr="0" compatLnSpc="1">
            <a:prstTxWarp prst="textNoShape">
              <a:avLst/>
            </a:prstTxWarp>
          </a:bodyPr>
          <a:lstStyle/>
          <a:p>
            <a:pPr algn="ctr" defTabSz="685647" fontAlgn="base">
              <a:spcBef>
                <a:spcPct val="0"/>
              </a:spcBef>
              <a:spcAft>
                <a:spcPct val="0"/>
              </a:spcAft>
            </a:pPr>
            <a:endParaRPr lang="en-US" sz="1471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572000" y="1406078"/>
            <a:ext cx="4370072" cy="3366196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1765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1765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68584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3921" y="1801029"/>
            <a:ext cx="0" cy="4662019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01929" y="3197079"/>
            <a:ext cx="4033912" cy="3369853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1765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0" y="4773828"/>
            <a:ext cx="4370071" cy="1791549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2353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342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1186356"/>
            <a:ext cx="6049911" cy="917880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5294" spc="-74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7"/>
            <a:ext cx="6050867" cy="62132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795689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1186356"/>
            <a:ext cx="6050867" cy="917880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5294" spc="-74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279478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29" y="2084172"/>
            <a:ext cx="8740142" cy="917880"/>
          </a:xfrm>
          <a:noFill/>
        </p:spPr>
        <p:txBody>
          <a:bodyPr tIns="91440" bIns="91440" anchor="t" anchorCtr="0">
            <a:spAutoFit/>
          </a:bodyPr>
          <a:lstStyle>
            <a:lvl1pPr>
              <a:defRPr sz="5294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48259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29" y="2084172"/>
            <a:ext cx="8740142" cy="917880"/>
          </a:xfrm>
          <a:noFill/>
        </p:spPr>
        <p:txBody>
          <a:bodyPr tIns="91440" bIns="91440" anchor="t" anchorCtr="0">
            <a:spAutoFit/>
          </a:bodyPr>
          <a:lstStyle>
            <a:lvl1pPr>
              <a:defRPr sz="5294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87576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1217195"/>
            <a:ext cx="4033911" cy="1528880"/>
          </a:xfrm>
        </p:spPr>
        <p:txBody>
          <a:bodyPr>
            <a:spAutoFit/>
          </a:bodyPr>
          <a:lstStyle>
            <a:lvl1pPr>
              <a:defRPr sz="4853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4573167" y="0"/>
            <a:ext cx="4570833" cy="68561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176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53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812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856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8486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34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3401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914400"/>
            <a:ext cx="8229600" cy="0"/>
          </a:xfrm>
          <a:prstGeom prst="line">
            <a:avLst/>
          </a:prstGeom>
          <a:ln w="3175">
            <a:solidFill>
              <a:srgbClr val="D9D9F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28600" y="914400"/>
            <a:ext cx="8229600" cy="0"/>
          </a:xfrm>
          <a:prstGeom prst="line">
            <a:avLst/>
          </a:prstGeom>
          <a:ln w="3175">
            <a:solidFill>
              <a:srgbClr val="D9D9F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850320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fontAlgn="base">
              <a:spcBef>
                <a:spcPct val="0"/>
              </a:spcBef>
              <a:spcAft>
                <a:spcPct val="0"/>
              </a:spcAft>
            </a:pPr>
            <a:endParaRPr lang="en-US" sz="132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2"/>
            <a:ext cx="8740141" cy="1516697"/>
          </a:xfrm>
        </p:spPr>
        <p:txBody>
          <a:bodyPr/>
          <a:lstStyle>
            <a:lvl1pPr marL="0" indent="0">
              <a:buNone/>
              <a:defRPr sz="2426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482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2986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59894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727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4324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01930" y="6171615"/>
            <a:ext cx="8740141" cy="2964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34464" tIns="107571" rIns="134464" bIns="107571" numCol="1" anchor="t" anchorCtr="0" compatLnSpc="1">
            <a:prstTxWarp prst="textNoShape">
              <a:avLst/>
            </a:prstTxWarp>
            <a:spAutoFit/>
          </a:bodyPr>
          <a:lstStyle/>
          <a:p>
            <a:pPr defTabSz="685513" eaLnBrk="0" hangingPunct="0"/>
            <a:r>
              <a:rPr lang="en-US" sz="515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336160" y="470067"/>
            <a:ext cx="1066077" cy="3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3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29" y="1189177"/>
            <a:ext cx="8740142" cy="1845826"/>
          </a:xfrm>
          <a:prstGeom prst="rect">
            <a:avLst/>
          </a:prstGeom>
        </p:spPr>
        <p:txBody>
          <a:bodyPr/>
          <a:lstStyle>
            <a:lvl1pPr marL="213614" indent="-213614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24" indent="-206610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38" indent="-213614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928" indent="-16809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70017" indent="-16809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460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8486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72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14400"/>
            <a:ext cx="8229600" cy="0"/>
          </a:xfrm>
          <a:prstGeom prst="line">
            <a:avLst/>
          </a:prstGeom>
          <a:ln w="3175">
            <a:solidFill>
              <a:srgbClr val="D9D9F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914400"/>
            <a:ext cx="8229600" cy="0"/>
          </a:xfrm>
          <a:prstGeom prst="line">
            <a:avLst/>
          </a:prstGeom>
          <a:ln w="3175">
            <a:solidFill>
              <a:srgbClr val="D9D9F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21520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00917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343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7668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51D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2363932"/>
            <a:ext cx="3810000" cy="21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4001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8486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914400"/>
            <a:ext cx="8229600" cy="0"/>
          </a:xfrm>
          <a:prstGeom prst="line">
            <a:avLst/>
          </a:prstGeom>
          <a:ln w="3175">
            <a:solidFill>
              <a:srgbClr val="D9D9F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4392" y="152400"/>
            <a:ext cx="4497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4245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391400" y="5943600"/>
            <a:ext cx="1752600" cy="914400"/>
          </a:xfrm>
          <a:prstGeom prst="rect">
            <a:avLst/>
          </a:prstGeom>
          <a:solidFill>
            <a:srgbClr val="051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24962" y="22859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199565"/>
            <a:ext cx="992451" cy="554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199565"/>
            <a:ext cx="992451" cy="554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5943600"/>
            <a:ext cx="7391400" cy="9144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051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0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64" r:id="rId7"/>
    <p:sldLayoutId id="2147483676" r:id="rId8"/>
    <p:sldLayoutId id="2147483677" r:id="rId9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ACC8"/>
          </a:solidFill>
          <a:latin typeface="Roboto" pitchFamily="2" charset="0"/>
          <a:ea typeface="Roboto" pitchFamily="2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51D49"/>
        </a:buClr>
        <a:buFont typeface="Wingdings" pitchFamily="2" charset="2"/>
        <a:buChar char="§"/>
        <a:defRPr sz="2400" kern="1200">
          <a:solidFill>
            <a:srgbClr val="434345"/>
          </a:solidFill>
          <a:latin typeface="Work Sans" panose="00000500000000000000" pitchFamily="2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51D49"/>
        </a:buClr>
        <a:buFont typeface="Wingdings" pitchFamily="2" charset="2"/>
        <a:buChar char="§"/>
        <a:defRPr sz="1800" kern="1200">
          <a:solidFill>
            <a:srgbClr val="434345"/>
          </a:solidFill>
          <a:latin typeface="Work Sans" panose="00000500000000000000" pitchFamily="2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51D49"/>
        </a:buClr>
        <a:buFont typeface="Wingdings" pitchFamily="2" charset="2"/>
        <a:buChar char="§"/>
        <a:defRPr sz="1400" kern="1200">
          <a:solidFill>
            <a:srgbClr val="434345"/>
          </a:solidFill>
          <a:latin typeface="Work Sans" panose="00000500000000000000" pitchFamily="2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51D49"/>
        </a:buClr>
        <a:buFont typeface="Wingdings" pitchFamily="2" charset="2"/>
        <a:buChar char="§"/>
        <a:defRPr sz="1400" kern="1200">
          <a:solidFill>
            <a:srgbClr val="434345"/>
          </a:solidFill>
          <a:latin typeface="Work Sans" panose="00000500000000000000" pitchFamily="2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51D49"/>
        </a:buClr>
        <a:buFont typeface="Wingdings" pitchFamily="2" charset="2"/>
        <a:buChar char="§"/>
        <a:defRPr sz="1400" kern="1200">
          <a:solidFill>
            <a:srgbClr val="434345"/>
          </a:solidFill>
          <a:latin typeface="Work Sans" panose="00000500000000000000" pitchFamily="2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295229C4-06BC-4B90-B572-6D717803A585}" type="slidenum">
              <a:rPr lang="en-CA"/>
              <a:pPr/>
              <a:t>‹#›</a:t>
            </a:fld>
            <a:endParaRPr lang="en-CA"/>
          </a:p>
        </p:txBody>
      </p:sp>
      <p:grpSp>
        <p:nvGrpSpPr>
          <p:cNvPr id="38947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389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89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922" y="1828800"/>
            <a:ext cx="822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6477000"/>
            <a:ext cx="949322" cy="18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6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1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78"/>
            <a:ext cx="8740140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9278182" y="5878"/>
            <a:ext cx="724700" cy="5648525"/>
            <a:chOff x="12618967" y="5995"/>
            <a:chExt cx="985642" cy="5760972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685647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8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368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685647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8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368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368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685647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8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685647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8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685647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8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685647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8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685647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8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685647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8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685647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8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685647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8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685647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8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685647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8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368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368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3070378" y="226928"/>
              <a:ext cx="678817" cy="38964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685845" rtl="0" eaLnBrk="1" latinLnBrk="0" hangingPunct="1">
                <a:lnSpc>
                  <a:spcPct val="90000"/>
                </a:lnSpc>
                <a:spcAft>
                  <a:spcPts val="441"/>
                </a:spcAft>
              </a:pPr>
              <a:r>
                <a:rPr lang="en-US" sz="735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2055691" y="4197340"/>
              <a:ext cx="2029256" cy="38964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685845" rtl="0" eaLnBrk="1" latinLnBrk="0" hangingPunct="1">
                <a:lnSpc>
                  <a:spcPct val="90000"/>
                </a:lnSpc>
                <a:spcAft>
                  <a:spcPts val="441"/>
                </a:spcAft>
              </a:pPr>
              <a:r>
                <a:rPr lang="en-US" sz="735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6856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68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685647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68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368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368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6856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68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685647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68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368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368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6856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68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685647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68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174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</p:sldLayoutIdLst>
  <p:transition>
    <p:fade/>
  </p:transition>
  <p:txStyles>
    <p:titleStyle>
      <a:lvl1pPr algn="l" defTabSz="685845" rtl="0" eaLnBrk="1" latinLnBrk="0" hangingPunct="1">
        <a:lnSpc>
          <a:spcPct val="90000"/>
        </a:lnSpc>
        <a:spcBef>
          <a:spcPct val="0"/>
        </a:spcBef>
        <a:buNone/>
        <a:defRPr lang="en-US" sz="3529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34" marR="0" indent="-252134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62" marR="0" indent="-177428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314" marR="0" indent="-168090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403" marR="0" indent="-168090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93" marR="0" indent="-168090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6074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997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920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843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23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45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68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90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614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536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458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382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0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11" Type="http://schemas.openxmlformats.org/officeDocument/2006/relationships/image" Target="../media/image65.gif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18" Type="http://schemas.openxmlformats.org/officeDocument/2006/relationships/image" Target="../media/image4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emf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4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1.jpg"/><Relationship Id="rId4" Type="http://schemas.openxmlformats.org/officeDocument/2006/relationships/image" Target="../media/image110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18" Type="http://schemas.openxmlformats.org/officeDocument/2006/relationships/image" Target="../media/image4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emf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hyperlink" Target="https://www.google.com/url?sa=i&amp;rct=j&amp;q=&amp;esrc=s&amp;source=images&amp;cd=&amp;cad=rja&amp;uact=8&amp;ved=0ahUKEwi4zPCpzaLMAhVQ7mMKHS5RAVEQjRwIBw&amp;url=http://www.davis-pr.com/clients.html&amp;psig=AFQjCNGx7yY88kEaIjkNKH4ZozABLHDvOQ&amp;ust=1461426820136469" TargetMode="External"/><Relationship Id="rId3" Type="http://schemas.openxmlformats.org/officeDocument/2006/relationships/image" Target="../media/image44.png"/><Relationship Id="rId7" Type="http://schemas.openxmlformats.org/officeDocument/2006/relationships/hyperlink" Target="https://www.google.com/url?sa=i&amp;rct=j&amp;q=&amp;esrc=s&amp;source=images&amp;cd=&amp;cad=rja&amp;uact=8&amp;ved=0ahUKEwjDpc_SqKDMAhUN6GMKHS2LAxYQjRwIBw&amp;url=http://www.siren-bayarea.org/upcoming-events/2016/4/2/citizenship-day-2016&amp;psig=AFQjCNHhe-yNX4FX9Cue_MTxIu9Md2UD-A&amp;ust=1461348263291514" TargetMode="External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11" Type="http://schemas.openxmlformats.org/officeDocument/2006/relationships/hyperlink" Target="https://www.google.com/url?sa=i&amp;rct=j&amp;q=&amp;esrc=s&amp;source=images&amp;cd=&amp;cad=rja&amp;uact=8&amp;ved=0ahUKEwia1a2c0qDMAhUE1mMKHYemDtAQjRwIBw&amp;url=http://www.healthysonoma.org/index.php?module%3Dhtmlpages%26func%3Ddisplay%26pid%3D101&amp;psig=AFQjCNGDtUQeLWbwMbU_PSfr9VqpHxIUDA&amp;ust=1461359423789730" TargetMode="External"/><Relationship Id="rId5" Type="http://schemas.openxmlformats.org/officeDocument/2006/relationships/image" Target="../media/image45.jpeg"/><Relationship Id="rId15" Type="http://schemas.openxmlformats.org/officeDocument/2006/relationships/image" Target="../media/image51.jpeg"/><Relationship Id="rId10" Type="http://schemas.openxmlformats.org/officeDocument/2006/relationships/image" Target="../media/image48.jpeg"/><Relationship Id="rId4" Type="http://schemas.openxmlformats.org/officeDocument/2006/relationships/hyperlink" Target="https://www.google.com/url?sa=i&amp;rct=j&amp;q=&amp;esrc=s&amp;source=images&amp;cd=&amp;cad=rja&amp;uact=8&amp;ved=0ahUKEwi6m6jEoKDMAhVU92MKHbknC3QQjRwIBw&amp;url=http://seattle.tie.org/city-bellevue/&amp;psig=AFQjCNF_L43-7G0cmwGJwfxDN6aL0ZPtlw&amp;ust=1461346085782453" TargetMode="External"/><Relationship Id="rId9" Type="http://schemas.openxmlformats.org/officeDocument/2006/relationships/hyperlink" Target="https://www.google.com/url?sa=i&amp;rct=j&amp;q=&amp;esrc=s&amp;source=images&amp;cd=&amp;cad=rja&amp;uact=8&amp;ved=0ahUKEwj2-ITM0aDMAhUP2mMKHYo0DkcQjRwIBw&amp;url=http://www.workforce.com/articles/21725-county-of-san-mateo-california-optimas-silver-winner-for-partnership&amp;psig=AFQjCNEXvCxFVMdpEM3DmrbAvOA6Y5pF2Q&amp;ust=1461359255332752" TargetMode="External"/><Relationship Id="rId14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124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7374" y="-20086"/>
            <a:ext cx="9151374" cy="1391686"/>
          </a:xfrm>
          <a:prstGeom prst="rect">
            <a:avLst/>
          </a:prstGeom>
          <a:solidFill>
            <a:srgbClr val="051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53975"/>
            <a:ext cx="8686800" cy="1165225"/>
          </a:xfrm>
        </p:spPr>
        <p:txBody>
          <a:bodyPr/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Navigating SharePoint for RIM  </a:t>
            </a:r>
            <a:br>
              <a:rPr lang="en-US" sz="3200" b="1" dirty="0"/>
            </a:br>
            <a:r>
              <a:rPr lang="en-US" sz="3200" b="1" dirty="0"/>
              <a:t>in the Microsoft Cloud  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5397" y="5135032"/>
            <a:ext cx="5544349" cy="566250"/>
            <a:chOff x="540568" y="5113396"/>
            <a:chExt cx="5544349" cy="5662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568" y="5113396"/>
              <a:ext cx="762000" cy="53983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510447" y="5217981"/>
              <a:ext cx="15744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51D49"/>
                  </a:solidFill>
                  <a:latin typeface="Work Sans" panose="00000500000000000000" pitchFamily="2" charset="0"/>
                </a:rPr>
                <a:t>Manage</a:t>
              </a:r>
            </a:p>
            <a:p>
              <a:pPr algn="ctr"/>
              <a:r>
                <a:rPr lang="en-US" sz="1200" dirty="0">
                  <a:latin typeface="Work Sans" panose="00000500000000000000" pitchFamily="2" charset="0"/>
                </a:rPr>
                <a:t>People and Teams</a:t>
              </a:r>
            </a:p>
          </p:txBody>
        </p:sp>
      </p:grp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95725" y="5151184"/>
            <a:ext cx="795848" cy="56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327452" y="5181271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51D49"/>
                </a:solidFill>
                <a:latin typeface="Work Sans" panose="00000500000000000000" pitchFamily="2" charset="0"/>
              </a:rPr>
              <a:t>Unify</a:t>
            </a:r>
          </a:p>
          <a:p>
            <a:pPr algn="ctr"/>
            <a:r>
              <a:rPr lang="en-US" sz="1200" dirty="0">
                <a:latin typeface="Work Sans" panose="00000500000000000000" pitchFamily="2" charset="0"/>
              </a:rPr>
              <a:t>Your Infrastructure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681769" y="5156643"/>
            <a:ext cx="2181262" cy="544640"/>
            <a:chOff x="6858000" y="5114458"/>
            <a:chExt cx="2181262" cy="54464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5114458"/>
              <a:ext cx="721188" cy="51092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426320" y="5197433"/>
              <a:ext cx="16129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51D49"/>
                  </a:solidFill>
                  <a:latin typeface="Work Sans" panose="00000500000000000000" pitchFamily="2" charset="0"/>
                </a:rPr>
                <a:t>Modernize</a:t>
              </a:r>
            </a:p>
            <a:p>
              <a:pPr algn="ctr"/>
              <a:r>
                <a:rPr lang="en-US" sz="1200" dirty="0">
                  <a:latin typeface="Work Sans" panose="00000500000000000000" pitchFamily="2" charset="0"/>
                </a:rPr>
                <a:t>Business Solutions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5000"/>
            <a:ext cx="9151374" cy="29919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00800" y="2123927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San Diego, CA</a:t>
            </a:r>
          </a:p>
          <a:p>
            <a:r>
              <a:rPr lang="en-US" sz="2800" dirty="0">
                <a:solidFill>
                  <a:srgbClr val="FF9A0B"/>
                </a:solidFill>
              </a:rPr>
              <a:t>June 22</a:t>
            </a:r>
            <a:r>
              <a:rPr lang="en-US" sz="2800" baseline="30000" dirty="0">
                <a:solidFill>
                  <a:srgbClr val="FF9A0B"/>
                </a:solidFill>
              </a:rPr>
              <a:t>nd</a:t>
            </a:r>
            <a:r>
              <a:rPr lang="en-US" sz="2800" dirty="0">
                <a:solidFill>
                  <a:srgbClr val="FF9A0B"/>
                </a:solidFill>
              </a:rPr>
              <a:t>, 2017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668" y="-20086"/>
            <a:ext cx="2778867" cy="139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9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051D49"/>
                </a:solidFill>
              </a:rPr>
              <a:t>Legacy ECM Migration Clients/Systems: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ACC8"/>
                </a:solidFill>
                <a:latin typeface="Roboto" pitchFamily="2" charset="0"/>
                <a:ea typeface="Roboto" pitchFamily="2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libri" pitchFamily="34" charset="0"/>
              </a:defRPr>
            </a:lvl9pPr>
          </a:lstStyle>
          <a:p>
            <a:r>
              <a:rPr lang="en-US" sz="3200" b="1" dirty="0">
                <a:solidFill>
                  <a:srgbClr val="051D49"/>
                </a:solidFill>
              </a:rPr>
              <a:t>Approach:  </a:t>
            </a:r>
            <a:r>
              <a:rPr lang="en-US" sz="3200" b="1" dirty="0"/>
              <a:t>Legacy Content Migration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33400" y="1752600"/>
          <a:ext cx="8001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val="4023176186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566899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Repository Migrated From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596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City of Bellevue,</a:t>
                      </a:r>
                      <a:r>
                        <a:rPr lang="en-US" baseline="0" dirty="0"/>
                        <a:t> WA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Oracle Stellant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408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County of Los Angeles – Public</a:t>
                      </a:r>
                      <a:r>
                        <a:rPr lang="en-US" baseline="0" dirty="0"/>
                        <a:t> Works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IBM</a:t>
                      </a:r>
                      <a:r>
                        <a:rPr lang="en-US" baseline="0" dirty="0"/>
                        <a:t> FileNet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915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Imperial Irrigation</a:t>
                      </a:r>
                      <a:r>
                        <a:rPr lang="en-US" baseline="0" dirty="0"/>
                        <a:t> District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IBM FileNet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425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County of San Mateo, 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Oracle</a:t>
                      </a:r>
                      <a:r>
                        <a:rPr lang="en-US" baseline="0" dirty="0"/>
                        <a:t> Stellant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645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City</a:t>
                      </a:r>
                      <a:r>
                        <a:rPr lang="en-US" baseline="0" dirty="0"/>
                        <a:t> of Salt Lake Public Utility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OpenText</a:t>
                      </a:r>
                      <a:r>
                        <a:rPr lang="en-US" baseline="0" dirty="0"/>
                        <a:t> Hummingbird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528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City of Richland, 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Oracle Stellant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654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Sacramento</a:t>
                      </a:r>
                      <a:r>
                        <a:rPr lang="en-US" baseline="0" dirty="0"/>
                        <a:t> Sewer District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IBM FileNet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272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Port of San Diego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Documentum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489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City</a:t>
                      </a:r>
                      <a:r>
                        <a:rPr lang="en-US" baseline="0" dirty="0"/>
                        <a:t> of Pasadena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Questsys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00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First</a:t>
                      </a:r>
                      <a:r>
                        <a:rPr lang="en-US" baseline="0" dirty="0"/>
                        <a:t> 5 Los Angeles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ApplicationXtender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730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1644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248400" y="1155803"/>
            <a:ext cx="2895600" cy="4787797"/>
          </a:xfrm>
          <a:prstGeom prst="rect">
            <a:avLst/>
          </a:prstGeom>
          <a:solidFill>
            <a:srgbClr val="051D49"/>
          </a:solidFill>
          <a:ln>
            <a:solidFill>
              <a:srgbClr val="051D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51D49"/>
                </a:solidFill>
              </a:rPr>
              <a:t>ShareSquared: </a:t>
            </a:r>
            <a:r>
              <a:rPr lang="en-US" dirty="0"/>
              <a:t>Partner Network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721" y="3564087"/>
            <a:ext cx="1163987" cy="333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727" y="4563961"/>
            <a:ext cx="1263038" cy="3703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873" y="1433069"/>
            <a:ext cx="1615580" cy="737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797" y="4541173"/>
            <a:ext cx="1351780" cy="3401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76" y="2479556"/>
            <a:ext cx="1087375" cy="5654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30" y="2423015"/>
            <a:ext cx="1351651" cy="6785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900" y="2354589"/>
            <a:ext cx="1358951" cy="815371"/>
          </a:xfrm>
          <a:prstGeom prst="rect">
            <a:avLst/>
          </a:prstGeom>
        </p:spPr>
      </p:pic>
      <p:pic>
        <p:nvPicPr>
          <p:cNvPr id="20" name="Picture 19" descr="TERMSET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8688" y="3592663"/>
            <a:ext cx="148971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244" y="1317819"/>
            <a:ext cx="2256717" cy="968181"/>
          </a:xfrm>
          <a:prstGeom prst="rect">
            <a:avLst/>
          </a:prstGeom>
          <a:ln>
            <a:solidFill>
              <a:srgbClr val="00ACC8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722" y="5282618"/>
            <a:ext cx="2271733" cy="6036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790" y="3912627"/>
            <a:ext cx="2295594" cy="6593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721" y="3412000"/>
            <a:ext cx="2283663" cy="3866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9047" y="4640346"/>
            <a:ext cx="2265080" cy="5412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48011" y="2468388"/>
            <a:ext cx="2266950" cy="819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455" y="3346675"/>
            <a:ext cx="1302000" cy="716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410200"/>
            <a:ext cx="5080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8481B"/>
                </a:solidFill>
              </a:rPr>
              <a:t>Carefully vetting the best industry solutions for you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81" y="1543903"/>
            <a:ext cx="1638519" cy="4849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96" y="4330899"/>
            <a:ext cx="1617211" cy="603376"/>
          </a:xfrm>
          <a:prstGeom prst="rect">
            <a:avLst/>
          </a:prstGeom>
        </p:spPr>
      </p:pic>
      <p:pic>
        <p:nvPicPr>
          <p:cNvPr id="25" name="Picture 24">
            <a:extLst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73261" y="1647711"/>
            <a:ext cx="1456227" cy="29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7572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268" y="952501"/>
            <a:ext cx="48768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C8481B"/>
                </a:solidFill>
              </a:rPr>
              <a:t>Executive 1:1s</a:t>
            </a:r>
          </a:p>
          <a:p>
            <a:r>
              <a:rPr lang="en-US" sz="1600" dirty="0"/>
              <a:t>Michael Donlan – US SVP SLG</a:t>
            </a:r>
          </a:p>
          <a:p>
            <a:r>
              <a:rPr lang="en-US" sz="1600" dirty="0"/>
              <a:t>Bill Baer – Sr. Product Manager SharePoint</a:t>
            </a:r>
          </a:p>
          <a:p>
            <a:r>
              <a:rPr lang="en-US" sz="1600" dirty="0"/>
              <a:t>Chris Caplinger – CEO RecordLion</a:t>
            </a:r>
          </a:p>
          <a:p>
            <a:r>
              <a:rPr lang="en-US" sz="1600" dirty="0"/>
              <a:t>Mike Alsup – Founder Gimmal</a:t>
            </a:r>
          </a:p>
          <a:p>
            <a:r>
              <a:rPr lang="en-US" sz="1600" dirty="0"/>
              <a:t>Elon Aizenstros – CEO RecordPoint</a:t>
            </a:r>
          </a:p>
          <a:p>
            <a:r>
              <a:rPr lang="en-US" sz="1600" dirty="0"/>
              <a:t>Peter Loo – CIO LA County (110k users)</a:t>
            </a:r>
          </a:p>
          <a:p>
            <a:endParaRPr lang="en-US" sz="1100" dirty="0"/>
          </a:p>
          <a:p>
            <a:pPr marL="0" indent="0">
              <a:buNone/>
            </a:pPr>
            <a:r>
              <a:rPr lang="en-US" sz="1800" b="1" dirty="0">
                <a:solidFill>
                  <a:srgbClr val="C8481B"/>
                </a:solidFill>
              </a:rPr>
              <a:t>Boards and Associations</a:t>
            </a:r>
          </a:p>
          <a:p>
            <a:r>
              <a:rPr lang="en-US" sz="1600" dirty="0"/>
              <a:t>SharePoint Partner Advisory Council</a:t>
            </a:r>
          </a:p>
          <a:p>
            <a:r>
              <a:rPr lang="en-US" sz="1600" dirty="0"/>
              <a:t>Microsoft ISU for US SLG</a:t>
            </a:r>
          </a:p>
          <a:p>
            <a:r>
              <a:rPr lang="en-US" sz="1600" dirty="0"/>
              <a:t>Microsoft CityNext and BCSP</a:t>
            </a:r>
          </a:p>
          <a:p>
            <a:r>
              <a:rPr lang="en-US" sz="1600" dirty="0"/>
              <a:t>Member/Supporter/Exhibitor:</a:t>
            </a:r>
          </a:p>
          <a:p>
            <a:pPr lvl="1"/>
            <a:r>
              <a:rPr lang="en-US" sz="1400" dirty="0"/>
              <a:t>ARMA International</a:t>
            </a:r>
          </a:p>
          <a:p>
            <a:pPr lvl="1"/>
            <a:r>
              <a:rPr lang="en-US" sz="1400" dirty="0"/>
              <a:t>MER</a:t>
            </a:r>
          </a:p>
          <a:p>
            <a:pPr lvl="1"/>
            <a:r>
              <a:rPr lang="en-US" sz="1400" dirty="0"/>
              <a:t>AIIM International</a:t>
            </a:r>
          </a:p>
          <a:p>
            <a:pPr lvl="1"/>
            <a:r>
              <a:rPr lang="en-US" sz="1400" dirty="0"/>
              <a:t>SharePoint Saturday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51D49"/>
                </a:solidFill>
              </a:rPr>
              <a:t>ShareSquared: </a:t>
            </a:r>
            <a:r>
              <a:rPr lang="en-US" sz="3200" dirty="0"/>
              <a:t>Ecosystem Connections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979" y="1065433"/>
            <a:ext cx="3202021" cy="2052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736" y="3352800"/>
            <a:ext cx="2957513" cy="249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6309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780A6-5249-476E-A9CC-711E43D98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51D49"/>
                </a:solidFill>
              </a:rPr>
              <a:t>RIMtech: </a:t>
            </a:r>
            <a:r>
              <a:rPr lang="en-CA" dirty="0"/>
              <a:t>Bruce Miller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C7E1871-279F-4366-8AA5-D308A6E3A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12" y="1099438"/>
            <a:ext cx="3592800" cy="2724256"/>
          </a:xfrm>
        </p:spPr>
        <p:txBody>
          <a:bodyPr/>
          <a:lstStyle/>
          <a:p>
            <a:r>
              <a:rPr lang="en-CA" sz="1600" dirty="0"/>
              <a:t>Vendor-Neutral SME</a:t>
            </a:r>
          </a:p>
          <a:p>
            <a:r>
              <a:rPr lang="en-CA" sz="1600" dirty="0"/>
              <a:t>Records Software Developer</a:t>
            </a:r>
          </a:p>
          <a:p>
            <a:pPr lvl="1"/>
            <a:r>
              <a:rPr lang="en-CA" sz="1400" dirty="0"/>
              <a:t>Documentum, IBM</a:t>
            </a:r>
          </a:p>
          <a:p>
            <a:r>
              <a:rPr lang="en-CA" sz="1600" dirty="0"/>
              <a:t>Independent consulting</a:t>
            </a:r>
          </a:p>
          <a:p>
            <a:r>
              <a:rPr lang="en-CA" sz="1600" dirty="0"/>
              <a:t>Industry thought leader</a:t>
            </a:r>
          </a:p>
          <a:p>
            <a:r>
              <a:rPr lang="en-CA" sz="1600" dirty="0"/>
              <a:t>Author</a:t>
            </a:r>
          </a:p>
          <a:p>
            <a:pPr lvl="1"/>
            <a:r>
              <a:rPr lang="en-CA" sz="1200" dirty="0"/>
              <a:t>Managing Records in Microsoft SharePoint</a:t>
            </a:r>
          </a:p>
          <a:p>
            <a:pPr lvl="1"/>
            <a:r>
              <a:rPr lang="en-CA" sz="1200" dirty="0"/>
              <a:t>TCA for Recordkeeping</a:t>
            </a:r>
          </a:p>
          <a:p>
            <a:r>
              <a:rPr lang="en-CA" sz="1600" dirty="0"/>
              <a:t>Educator</a:t>
            </a:r>
          </a:p>
          <a:p>
            <a:pPr lvl="1"/>
            <a:r>
              <a:rPr lang="en-CA" sz="1200" dirty="0"/>
              <a:t>Seminars, conferences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1291A-7EF5-4DB2-8CCE-8F52DA3E2E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96"/>
          <a:stretch/>
        </p:blipFill>
        <p:spPr>
          <a:xfrm>
            <a:off x="3690665" y="950427"/>
            <a:ext cx="5370372" cy="2312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8E18F6-A2DD-4BE7-BB2E-55CBD40436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213" y="5333643"/>
            <a:ext cx="914400" cy="2415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0E44E5-1F01-4D4A-A988-2AAD80FAA6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556" y="4752779"/>
            <a:ext cx="1788452" cy="321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1B405C-0428-4CFE-8213-927535EB74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9" y="4670527"/>
            <a:ext cx="346946" cy="466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717172-5CD9-41A8-99E1-8F70DE1513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05" y="5223046"/>
            <a:ext cx="532147" cy="438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86CDB-4D92-4E25-A019-E6269EF8D10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644" y="5250501"/>
            <a:ext cx="1142461" cy="3115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546A4F-D644-4471-9684-2634A90F27D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88" y="4258101"/>
            <a:ext cx="976314" cy="235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8A5E56-82C7-45A1-B8F5-144560305FC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95" y="4663187"/>
            <a:ext cx="530209" cy="5253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4B0FA3-1FA9-42E3-8E37-58BFFD01C96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697" y="5346740"/>
            <a:ext cx="857250" cy="2198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B2C1EF-AD5E-4E7B-A78A-C04D0B913F0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037" y="4250854"/>
            <a:ext cx="1014672" cy="2952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34C154-445F-49B1-8422-3085F3ED2C3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5256" y="4194348"/>
            <a:ext cx="765990" cy="3351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F16C5-A002-46CE-B490-423D13DC4D2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796" y="4694614"/>
            <a:ext cx="299945" cy="3797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10C4F5-1CB8-4102-A83B-F26F11E82CEA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936" y="4843909"/>
            <a:ext cx="1778716" cy="5002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28FB6A0-2D39-4747-87C1-80314C524E4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335" y="4139745"/>
            <a:ext cx="480352" cy="4443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03555" y="3429426"/>
            <a:ext cx="1895475" cy="8286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00556" y="3412635"/>
            <a:ext cx="1838325" cy="7715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24368" y="4570676"/>
            <a:ext cx="17907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9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BA994-2C0B-48C8-81B7-A56A9D4F1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/>
              <a:t>SharePoint Does Not Deliver RIM Compliance</a:t>
            </a:r>
            <a:endParaRPr lang="en-CA" sz="28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DE273-9245-4138-A94C-332A04CA8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1752600"/>
            <a:ext cx="4038600" cy="4800600"/>
          </a:xfrm>
        </p:spPr>
        <p:txBody>
          <a:bodyPr/>
          <a:lstStyle/>
          <a:p>
            <a:r>
              <a:rPr lang="en-CA" sz="1800" dirty="0"/>
              <a:t>Retention Schedule</a:t>
            </a:r>
          </a:p>
          <a:p>
            <a:r>
              <a:rPr lang="en-CA" sz="1800" dirty="0"/>
              <a:t>Proven classification accuracy</a:t>
            </a:r>
          </a:p>
          <a:p>
            <a:pPr lvl="1"/>
            <a:r>
              <a:rPr lang="en-CA" sz="1600" dirty="0"/>
              <a:t>Minimum 85% across millions of records!</a:t>
            </a:r>
          </a:p>
          <a:p>
            <a:r>
              <a:rPr lang="en-CA" sz="1800" dirty="0"/>
              <a:t>Deletion Oversight</a:t>
            </a:r>
          </a:p>
          <a:p>
            <a:pPr lvl="1"/>
            <a:r>
              <a:rPr lang="en-CA" sz="1600" dirty="0"/>
              <a:t>Disposition certificates</a:t>
            </a:r>
          </a:p>
          <a:p>
            <a:pPr lvl="1"/>
            <a:r>
              <a:rPr lang="en-CA" sz="1600" dirty="0"/>
              <a:t>Business approvals</a:t>
            </a:r>
          </a:p>
          <a:p>
            <a:r>
              <a:rPr lang="en-CA" sz="1800" dirty="0"/>
              <a:t>Case Record handling</a:t>
            </a:r>
          </a:p>
          <a:p>
            <a:pPr lvl="1"/>
            <a:r>
              <a:rPr lang="en-CA" sz="1400" dirty="0"/>
              <a:t>Groupings of related records</a:t>
            </a:r>
          </a:p>
          <a:p>
            <a:r>
              <a:rPr lang="en-CA" sz="1800" dirty="0"/>
              <a:t>Legal Hold</a:t>
            </a:r>
          </a:p>
          <a:p>
            <a:r>
              <a:rPr lang="en-CA" sz="1800" dirty="0"/>
              <a:t>e-Discovery</a:t>
            </a:r>
          </a:p>
          <a:p>
            <a:r>
              <a:rPr lang="en-CA" sz="1800" dirty="0"/>
              <a:t>All record forms</a:t>
            </a:r>
          </a:p>
          <a:p>
            <a:pPr lvl="1"/>
            <a:r>
              <a:rPr lang="en-CA" sz="1400" dirty="0"/>
              <a:t>Email, documents, images, paper, artifacts</a:t>
            </a:r>
          </a:p>
          <a:p>
            <a:pPr marL="0" indent="0">
              <a:buNone/>
            </a:pPr>
            <a:endParaRPr lang="en-CA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2E4E91-6FA0-4A52-A7DF-1E669786F4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057400"/>
            <a:ext cx="3797931" cy="3391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CC5213-26E0-47F0-A5EA-597604C3EE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461837"/>
            <a:ext cx="1647825" cy="41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F9DAAD-6B8D-4A98-B4E8-2400991135E1}"/>
              </a:ext>
            </a:extLst>
          </p:cNvPr>
          <p:cNvSpPr txBox="1"/>
          <p:nvPr/>
        </p:nvSpPr>
        <p:spPr>
          <a:xfrm>
            <a:off x="5791200" y="1225034"/>
            <a:ext cx="1723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Requirements</a:t>
            </a:r>
          </a:p>
        </p:txBody>
      </p:sp>
    </p:spTree>
    <p:extLst>
      <p:ext uri="{BB962C8B-B14F-4D97-AF65-F5344CB8AC3E}">
        <p14:creationId xmlns:p14="http://schemas.microsoft.com/office/powerpoint/2010/main" val="152438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(3) Foundational RIM Deficiencies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6400"/>
            <a:ext cx="7086600" cy="460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3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ADG Does </a:t>
            </a:r>
            <a:r>
              <a:rPr lang="en-CA" sz="3200" dirty="0">
                <a:solidFill>
                  <a:srgbClr val="A50021"/>
                </a:solidFill>
              </a:rPr>
              <a:t>not </a:t>
            </a:r>
            <a:r>
              <a:rPr lang="en-CA" sz="3200" dirty="0"/>
              <a:t>Deliver RIM Compliance</a:t>
            </a:r>
            <a:br>
              <a:rPr lang="en-CA" sz="3200" dirty="0"/>
            </a:br>
            <a:r>
              <a:rPr lang="en-CA" sz="2400" i="1" dirty="0"/>
              <a:t>O365 E5 Release</a:t>
            </a:r>
            <a:endParaRPr lang="en-CA" sz="32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ADG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Data Loss Prevention</a:t>
            </a:r>
          </a:p>
          <a:p>
            <a:r>
              <a:rPr lang="en-CA" dirty="0"/>
              <a:t>Identify Sensitive Information</a:t>
            </a:r>
          </a:p>
          <a:p>
            <a:r>
              <a:rPr lang="en-CA" dirty="0"/>
              <a:t>Threat Protection</a:t>
            </a:r>
          </a:p>
          <a:p>
            <a:r>
              <a:rPr lang="en-CA" dirty="0"/>
              <a:t>Policies (of all types)</a:t>
            </a:r>
          </a:p>
          <a:p>
            <a:r>
              <a:rPr lang="en-CA" dirty="0"/>
              <a:t>e-Discovery</a:t>
            </a:r>
          </a:p>
          <a:p>
            <a:r>
              <a:rPr lang="en-CA" dirty="0"/>
              <a:t>Non-Records Cleanup</a:t>
            </a:r>
          </a:p>
          <a:p>
            <a:r>
              <a:rPr lang="en-CA" dirty="0"/>
              <a:t>Unmanaged Duplicates</a:t>
            </a:r>
          </a:p>
          <a:p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Records 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Retention Schedule</a:t>
            </a:r>
          </a:p>
          <a:p>
            <a:r>
              <a:rPr lang="en-CA" dirty="0"/>
              <a:t>Legal Holds</a:t>
            </a:r>
          </a:p>
          <a:p>
            <a:r>
              <a:rPr lang="en-CA" dirty="0"/>
              <a:t>Records Classification</a:t>
            </a:r>
          </a:p>
          <a:p>
            <a:pPr lvl="1"/>
            <a:r>
              <a:rPr lang="en-CA" dirty="0"/>
              <a:t>To 85% accuracy</a:t>
            </a:r>
          </a:p>
          <a:p>
            <a:r>
              <a:rPr lang="en-CA" dirty="0"/>
              <a:t>Physical Records</a:t>
            </a:r>
          </a:p>
          <a:p>
            <a:r>
              <a:rPr lang="en-CA" dirty="0"/>
              <a:t>Human Oversight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77A106-030E-4B4B-B592-CB37D2E981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1417638"/>
            <a:ext cx="1609725" cy="8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6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CA" sz="2800" dirty="0"/>
              <a:t>Needed To Achieve Compliance?</a:t>
            </a:r>
            <a:endParaRPr lang="en-CA" sz="28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4800" y="1447800"/>
            <a:ext cx="8033657" cy="5029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dirty="0">
                <a:solidFill>
                  <a:srgbClr val="A50021"/>
                </a:solidFill>
              </a:rPr>
              <a:t>Retention Schedule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>
                <a:solidFill>
                  <a:srgbClr val="A50021"/>
                </a:solidFill>
              </a:rPr>
              <a:t>Disposition</a:t>
            </a:r>
          </a:p>
          <a:p>
            <a:pPr lvl="1"/>
            <a:r>
              <a:rPr lang="en-CA" sz="1800" dirty="0"/>
              <a:t>3-Stage legally defensible deletion of records</a:t>
            </a:r>
          </a:p>
          <a:p>
            <a:pPr lvl="1"/>
            <a:r>
              <a:rPr lang="en-CA" sz="1800" dirty="0"/>
              <a:t>In </a:t>
            </a:r>
            <a:r>
              <a:rPr lang="en-CA" dirty="0"/>
              <a:t>accordance with retention schedule</a:t>
            </a:r>
          </a:p>
          <a:p>
            <a:pPr lvl="1"/>
            <a:r>
              <a:rPr lang="en-CA" sz="1800" dirty="0"/>
              <a:t>Human Oversight (not automatic)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>
                <a:solidFill>
                  <a:srgbClr val="A50021"/>
                </a:solidFill>
              </a:rPr>
              <a:t>RBR</a:t>
            </a:r>
          </a:p>
          <a:p>
            <a:pPr lvl="1"/>
            <a:r>
              <a:rPr lang="en-CA" sz="1800" dirty="0"/>
              <a:t>Rules-Based Recordkeeping</a:t>
            </a:r>
          </a:p>
          <a:p>
            <a:pPr lvl="1"/>
            <a:r>
              <a:rPr lang="en-CA" sz="1800" dirty="0"/>
              <a:t>Manage records without user participation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>
                <a:solidFill>
                  <a:srgbClr val="A50021"/>
                </a:solidFill>
              </a:rPr>
              <a:t>Case</a:t>
            </a:r>
            <a:r>
              <a:rPr lang="en-CA" dirty="0"/>
              <a:t> </a:t>
            </a:r>
            <a:r>
              <a:rPr lang="en-CA" dirty="0">
                <a:solidFill>
                  <a:srgbClr val="A50021"/>
                </a:solidFill>
              </a:rPr>
              <a:t>Handling </a:t>
            </a:r>
            <a:r>
              <a:rPr lang="en-CA" dirty="0"/>
              <a:t>(event-based records)</a:t>
            </a:r>
          </a:p>
          <a:p>
            <a:pPr lvl="1"/>
            <a:r>
              <a:rPr lang="en-CA" sz="1800" dirty="0"/>
              <a:t>Leveraging Metadata</a:t>
            </a:r>
          </a:p>
          <a:p>
            <a:pPr lvl="1"/>
            <a:r>
              <a:rPr lang="en-CA" sz="1800" dirty="0"/>
              <a:t>Allow External event dates in retention policies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85F84B-C297-484B-AE5C-6F721F9EE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048125"/>
            <a:ext cx="3009900" cy="265747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A1C0E8B-91E5-45A4-B146-CB1C2292A684}"/>
              </a:ext>
            </a:extLst>
          </p:cNvPr>
          <p:cNvSpPr/>
          <p:nvPr/>
        </p:nvSpPr>
        <p:spPr bwMode="auto">
          <a:xfrm>
            <a:off x="5105400" y="3133725"/>
            <a:ext cx="2057400" cy="685800"/>
          </a:xfrm>
          <a:prstGeom prst="wedgeRoundRectCallout">
            <a:avLst>
              <a:gd name="adj1" fmla="val -219682"/>
              <a:gd name="adj2" fmla="val 13849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Game-Changer</a:t>
            </a:r>
          </a:p>
        </p:txBody>
      </p:sp>
    </p:spTree>
    <p:extLst>
      <p:ext uri="{BB962C8B-B14F-4D97-AF65-F5344CB8AC3E}">
        <p14:creationId xmlns:p14="http://schemas.microsoft.com/office/powerpoint/2010/main" val="283465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0771C-EE0A-4BD4-89F5-3E91BA5F0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does EDRMS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D0BA8-C11F-4A1F-B34B-BC0B2FA4B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514600"/>
          </a:xfrm>
        </p:spPr>
        <p:txBody>
          <a:bodyPr/>
          <a:lstStyle/>
          <a:p>
            <a:r>
              <a:rPr lang="en-CA" dirty="0"/>
              <a:t>Documents get </a:t>
            </a:r>
            <a:r>
              <a:rPr lang="en-CA" dirty="0">
                <a:solidFill>
                  <a:srgbClr val="A50021"/>
                </a:solidFill>
              </a:rPr>
              <a:t>locked down </a:t>
            </a:r>
            <a:r>
              <a:rPr lang="en-CA" dirty="0"/>
              <a:t>automatically</a:t>
            </a:r>
          </a:p>
          <a:p>
            <a:r>
              <a:rPr lang="en-CA" dirty="0"/>
              <a:t>Documents </a:t>
            </a:r>
            <a:r>
              <a:rPr lang="en-CA" dirty="0">
                <a:solidFill>
                  <a:srgbClr val="A50021"/>
                </a:solidFill>
              </a:rPr>
              <a:t>go away</a:t>
            </a:r>
          </a:p>
          <a:p>
            <a:r>
              <a:rPr lang="en-CA" dirty="0">
                <a:solidFill>
                  <a:srgbClr val="A50021"/>
                </a:solidFill>
              </a:rPr>
              <a:t>Cleanup</a:t>
            </a:r>
            <a:r>
              <a:rPr lang="en-CA" dirty="0"/>
              <a:t> happens via ADG</a:t>
            </a:r>
          </a:p>
          <a:p>
            <a:r>
              <a:rPr lang="en-CA" dirty="0"/>
              <a:t>Daily </a:t>
            </a:r>
            <a:r>
              <a:rPr lang="en-CA" dirty="0">
                <a:solidFill>
                  <a:srgbClr val="A50021"/>
                </a:solidFill>
              </a:rPr>
              <a:t>measurement</a:t>
            </a:r>
            <a:r>
              <a:rPr lang="en-CA" dirty="0"/>
              <a:t> of classification accuracy</a:t>
            </a:r>
          </a:p>
          <a:p>
            <a:r>
              <a:rPr lang="en-CA" dirty="0"/>
              <a:t>Periodic massive deletion (</a:t>
            </a:r>
            <a:r>
              <a:rPr lang="en-CA" dirty="0">
                <a:solidFill>
                  <a:srgbClr val="A50021"/>
                </a:solidFill>
              </a:rPr>
              <a:t>Disposition</a:t>
            </a:r>
            <a:r>
              <a:rPr lang="en-CA" dirty="0"/>
              <a:t>)</a:t>
            </a:r>
          </a:p>
          <a:p>
            <a:r>
              <a:rPr lang="en-CA" dirty="0"/>
              <a:t>Periodic </a:t>
            </a:r>
            <a:r>
              <a:rPr lang="en-CA" dirty="0">
                <a:solidFill>
                  <a:srgbClr val="A50021"/>
                </a:solidFill>
              </a:rPr>
              <a:t>Holds</a:t>
            </a:r>
            <a:r>
              <a:rPr lang="en-CA" dirty="0"/>
              <a:t>, </a:t>
            </a:r>
            <a:r>
              <a:rPr lang="en-CA" dirty="0">
                <a:solidFill>
                  <a:srgbClr val="A50021"/>
                </a:solidFill>
              </a:rPr>
              <a:t>FOI</a:t>
            </a:r>
            <a:r>
              <a:rPr lang="en-CA" dirty="0"/>
              <a:t> Access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C0EE48C-CDCA-405C-AFA6-2F205CF5B83B}"/>
              </a:ext>
            </a:extLst>
          </p:cNvPr>
          <p:cNvSpPr txBox="1">
            <a:spLocks/>
          </p:cNvSpPr>
          <p:nvPr/>
        </p:nvSpPr>
        <p:spPr bwMode="auto">
          <a:xfrm>
            <a:off x="423111" y="4419600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srgbClr val="9999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Records Software = invisible to users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srgbClr val="9999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Users do not learn, understand, or use recordkeeping features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CA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3012F0-712B-4ACC-9BBF-25DE0E738D3A}"/>
              </a:ext>
            </a:extLst>
          </p:cNvPr>
          <p:cNvSpPr txBox="1"/>
          <p:nvPr/>
        </p:nvSpPr>
        <p:spPr>
          <a:xfrm>
            <a:off x="685800" y="6041494"/>
            <a:ext cx="718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EDRMS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lectronic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ocument &amp;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ecords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anagement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ystem</a:t>
            </a:r>
          </a:p>
        </p:txBody>
      </p:sp>
    </p:spTree>
    <p:extLst>
      <p:ext uri="{BB962C8B-B14F-4D97-AF65-F5344CB8AC3E}">
        <p14:creationId xmlns:p14="http://schemas.microsoft.com/office/powerpoint/2010/main" val="168478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AA432-8A57-456D-AEF7-7E3AA1770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/>
              <a:t>How to achieve Compliance in SharePoint/O365?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C3C2F-DCAD-4BE4-8FD3-BE32FA456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4953000" cy="5257800"/>
          </a:xfrm>
        </p:spPr>
        <p:txBody>
          <a:bodyPr/>
          <a:lstStyle/>
          <a:p>
            <a:pPr marL="0" indent="0" algn="ctr">
              <a:buNone/>
            </a:pPr>
            <a:r>
              <a:rPr lang="en-CA" sz="2800" b="1" dirty="0">
                <a:solidFill>
                  <a:srgbClr val="A50021"/>
                </a:solidFill>
              </a:rPr>
              <a:t>Third-Party Add-in Software</a:t>
            </a:r>
          </a:p>
          <a:p>
            <a:r>
              <a:rPr lang="en-CA" dirty="0"/>
              <a:t>Four products, three vendors</a:t>
            </a:r>
          </a:p>
          <a:p>
            <a:r>
              <a:rPr lang="en-CA" dirty="0"/>
              <a:t>All deliver F1000 recordkeeping compliance</a:t>
            </a:r>
          </a:p>
          <a:p>
            <a:pPr lvl="1"/>
            <a:r>
              <a:rPr lang="en-CA" dirty="0"/>
              <a:t>Retention schedule</a:t>
            </a:r>
          </a:p>
          <a:p>
            <a:pPr lvl="1"/>
            <a:r>
              <a:rPr lang="en-CA" dirty="0"/>
              <a:t>Disposition</a:t>
            </a:r>
          </a:p>
          <a:p>
            <a:pPr lvl="1"/>
            <a:r>
              <a:rPr lang="en-CA" b="1" dirty="0">
                <a:solidFill>
                  <a:srgbClr val="A50021"/>
                </a:solidFill>
              </a:rPr>
              <a:t>RBR</a:t>
            </a:r>
          </a:p>
          <a:p>
            <a:pPr lvl="1"/>
            <a:r>
              <a:rPr lang="en-CA" dirty="0"/>
              <a:t>Case Handling</a:t>
            </a:r>
          </a:p>
          <a:p>
            <a:pPr lvl="1"/>
            <a:r>
              <a:rPr lang="en-CA" dirty="0"/>
              <a:t>Physical Records</a:t>
            </a:r>
          </a:p>
          <a:p>
            <a:pPr lvl="1"/>
            <a:r>
              <a:rPr lang="en-CA" dirty="0"/>
              <a:t>Legal Holds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84E28D-B7F6-4602-B984-9F784C33B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454" y="1729303"/>
            <a:ext cx="2438400" cy="97155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6BE0A03-D513-4384-9F28-3EC4A2BCB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8259" y="3947317"/>
            <a:ext cx="2976562" cy="83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545624-F221-435D-8529-498B064FC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421" y="5162491"/>
            <a:ext cx="1752600" cy="742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F1CAF6-E042-46A7-B497-3E65D6D13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983" y="3048000"/>
            <a:ext cx="253365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6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3276600"/>
            <a:ext cx="762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434345"/>
                </a:solidFill>
              </a:rPr>
              <a:t>We provide solutions to unify, manage, modernize, and bring intelligence and automation to enterprise content systems. </a:t>
            </a:r>
          </a:p>
          <a:p>
            <a:pPr algn="just"/>
            <a:endParaRPr lang="en-US" sz="2000" dirty="0">
              <a:solidFill>
                <a:srgbClr val="434345"/>
              </a:solidFill>
            </a:endParaRPr>
          </a:p>
          <a:p>
            <a:pPr algn="just"/>
            <a:r>
              <a:rPr lang="en-US" sz="2000" dirty="0">
                <a:solidFill>
                  <a:srgbClr val="434345"/>
                </a:solidFill>
              </a:rPr>
              <a:t>All of your content is critical; leverage our decades of experience and technology to unite your content, processes and users on a single, modern, enterprise content and records management platform.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16" y="990600"/>
            <a:ext cx="3407317" cy="190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609600"/>
            <a:ext cx="3139335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561225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452468"/>
            <a:ext cx="1356691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107" y="1902809"/>
            <a:ext cx="909638" cy="10187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11" y="5235577"/>
            <a:ext cx="1004888" cy="9382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13" y="2600136"/>
            <a:ext cx="3118441" cy="1800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1597460"/>
            <a:ext cx="3200400" cy="21061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4756755"/>
            <a:ext cx="2841120" cy="18437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982" y="4248409"/>
            <a:ext cx="1068778" cy="425841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4070" y="4362199"/>
            <a:ext cx="1304660" cy="36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2520" y="1187811"/>
            <a:ext cx="1040400" cy="4410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917" y="2133600"/>
            <a:ext cx="1398289" cy="278606"/>
          </a:xfrm>
          <a:prstGeom prst="rect">
            <a:avLst/>
          </a:prstGeom>
        </p:spPr>
      </p:pic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RM Add-In Designs, (4) Products</a:t>
            </a:r>
          </a:p>
        </p:txBody>
      </p:sp>
    </p:spTree>
    <p:extLst>
      <p:ext uri="{BB962C8B-B14F-4D97-AF65-F5344CB8AC3E}">
        <p14:creationId xmlns:p14="http://schemas.microsoft.com/office/powerpoint/2010/main" val="328110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276600"/>
            <a:ext cx="7492633" cy="35814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2971800" y="3276600"/>
            <a:ext cx="3124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>
            <a:cxnSpLocks/>
          </p:cNvCxnSpPr>
          <p:nvPr/>
        </p:nvCxnSpPr>
        <p:spPr bwMode="auto">
          <a:xfrm flipV="1">
            <a:off x="2379677" y="4287387"/>
            <a:ext cx="4339905" cy="469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141" y="3429000"/>
            <a:ext cx="448393" cy="7022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3429001"/>
            <a:ext cx="448393" cy="7022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482" y="3429001"/>
            <a:ext cx="448393" cy="7022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824" y="3429000"/>
            <a:ext cx="448393" cy="7022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10037" y="4055431"/>
            <a:ext cx="958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Metadata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672" y="6436522"/>
            <a:ext cx="1237762" cy="2809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8905" y="4378330"/>
            <a:ext cx="3496880" cy="24508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917" y="1915199"/>
            <a:ext cx="7492633" cy="1292603"/>
          </a:xfrm>
          <a:prstGeom prst="rect">
            <a:avLst/>
          </a:prstGeom>
        </p:spPr>
      </p:pic>
      <p:cxnSp>
        <p:nvCxnSpPr>
          <p:cNvPr id="20" name="Straight Connector 19"/>
          <p:cNvCxnSpPr>
            <a:cxnSpLocks/>
          </p:cNvCxnSpPr>
          <p:nvPr/>
        </p:nvCxnSpPr>
        <p:spPr bwMode="auto">
          <a:xfrm>
            <a:off x="3039680" y="3185146"/>
            <a:ext cx="29801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cxnSpLocks/>
          </p:cNvCxnSpPr>
          <p:nvPr/>
        </p:nvCxnSpPr>
        <p:spPr bwMode="auto">
          <a:xfrm>
            <a:off x="3810000" y="1892543"/>
            <a:ext cx="13928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cxnSpLocks/>
            <a:endCxn id="16" idx="2"/>
          </p:cNvCxnSpPr>
          <p:nvPr/>
        </p:nvCxnSpPr>
        <p:spPr bwMode="auto">
          <a:xfrm flipH="1">
            <a:off x="4571234" y="1929373"/>
            <a:ext cx="16676" cy="127842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4706285" y="2433532"/>
            <a:ext cx="8354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Retention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Schedule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46331" y="2433531"/>
            <a:ext cx="5693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RBR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Rules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448" y="2307275"/>
            <a:ext cx="636734" cy="15798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448" y="2787498"/>
            <a:ext cx="636734" cy="1579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395" y="2057836"/>
            <a:ext cx="636734" cy="15798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05982" y="3236144"/>
            <a:ext cx="636734" cy="15798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86633" y="3236144"/>
            <a:ext cx="636734" cy="15798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18978" y="3236144"/>
            <a:ext cx="636734" cy="1579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90322" y="3236144"/>
            <a:ext cx="636734" cy="15798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33" y="737086"/>
            <a:ext cx="7492633" cy="1054991"/>
          </a:xfrm>
          <a:prstGeom prst="rect">
            <a:avLst/>
          </a:prstGeom>
        </p:spPr>
      </p:pic>
      <p:cxnSp>
        <p:nvCxnSpPr>
          <p:cNvPr id="53" name="Straight Connector 52"/>
          <p:cNvCxnSpPr>
            <a:cxnSpLocks/>
          </p:cNvCxnSpPr>
          <p:nvPr/>
        </p:nvCxnSpPr>
        <p:spPr bwMode="auto">
          <a:xfrm>
            <a:off x="3883715" y="1792077"/>
            <a:ext cx="128075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54"/>
          <p:cNvSpPr txBox="1"/>
          <p:nvPr/>
        </p:nvSpPr>
        <p:spPr>
          <a:xfrm>
            <a:off x="4041617" y="1426770"/>
            <a:ext cx="9845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Compliance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55927" y="746117"/>
            <a:ext cx="239529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>
            <a:off x="13982" y="3270251"/>
            <a:ext cx="239529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13982" y="1892543"/>
            <a:ext cx="239529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>
            <a:cxnSpLocks/>
          </p:cNvCxnSpPr>
          <p:nvPr/>
        </p:nvCxnSpPr>
        <p:spPr bwMode="auto">
          <a:xfrm flipV="1">
            <a:off x="55927" y="6858000"/>
            <a:ext cx="782273" cy="311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>
            <a:cxnSpLocks/>
          </p:cNvCxnSpPr>
          <p:nvPr/>
        </p:nvCxnSpPr>
        <p:spPr bwMode="auto">
          <a:xfrm>
            <a:off x="634767" y="1688380"/>
            <a:ext cx="0" cy="22650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>
            <a:cxnSpLocks/>
          </p:cNvCxnSpPr>
          <p:nvPr/>
        </p:nvCxnSpPr>
        <p:spPr bwMode="auto">
          <a:xfrm>
            <a:off x="636165" y="3050098"/>
            <a:ext cx="0" cy="22650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>
            <a:cxnSpLocks/>
          </p:cNvCxnSpPr>
          <p:nvPr/>
        </p:nvCxnSpPr>
        <p:spPr bwMode="auto">
          <a:xfrm>
            <a:off x="522913" y="6631497"/>
            <a:ext cx="0" cy="22650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cxnSpLocks/>
          </p:cNvCxnSpPr>
          <p:nvPr/>
        </p:nvCxnSpPr>
        <p:spPr bwMode="auto">
          <a:xfrm flipV="1">
            <a:off x="636165" y="3263255"/>
            <a:ext cx="1398" cy="24023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>
            <a:cxnSpLocks/>
          </p:cNvCxnSpPr>
          <p:nvPr/>
        </p:nvCxnSpPr>
        <p:spPr bwMode="auto">
          <a:xfrm flipV="1">
            <a:off x="634767" y="742633"/>
            <a:ext cx="1398" cy="24023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>
            <a:cxnSpLocks/>
          </p:cNvCxnSpPr>
          <p:nvPr/>
        </p:nvCxnSpPr>
        <p:spPr bwMode="auto">
          <a:xfrm flipV="1">
            <a:off x="634767" y="1892967"/>
            <a:ext cx="1398" cy="24023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TextBox 75"/>
          <p:cNvSpPr txBox="1"/>
          <p:nvPr/>
        </p:nvSpPr>
        <p:spPr>
          <a:xfrm>
            <a:off x="13982" y="1127194"/>
            <a:ext cx="1786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Step 3</a:t>
            </a: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Compliance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5927" y="2472455"/>
            <a:ext cx="2630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Step 2</a:t>
            </a: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Records Management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-35171" y="4671242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Step 1</a:t>
            </a: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SharePoint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21256" y="765050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SharePoint Structure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Aligned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With Records</a:t>
            </a:r>
          </a:p>
        </p:txBody>
      </p:sp>
      <p:sp>
        <p:nvSpPr>
          <p:cNvPr id="3" name="Rectangle: Rounded Corners 2"/>
          <p:cNvSpPr/>
          <p:nvPr/>
        </p:nvSpPr>
        <p:spPr bwMode="auto">
          <a:xfrm>
            <a:off x="813033" y="3230457"/>
            <a:ext cx="7568968" cy="3598757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6" name="Speech Bubble: Rectangle with Corners Rounded 5"/>
          <p:cNvSpPr/>
          <p:nvPr/>
        </p:nvSpPr>
        <p:spPr bwMode="auto">
          <a:xfrm>
            <a:off x="7391400" y="1892543"/>
            <a:ext cx="1557792" cy="971875"/>
          </a:xfrm>
          <a:prstGeom prst="wedgeRoundRectCallout">
            <a:avLst>
              <a:gd name="adj1" fmla="val -72531"/>
              <a:gd name="adj2" fmla="val 88395"/>
              <a:gd name="adj3" fmla="val 16667"/>
            </a:avLst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End User Experience</a:t>
            </a:r>
          </a:p>
        </p:txBody>
      </p:sp>
    </p:spTree>
    <p:extLst>
      <p:ext uri="{BB962C8B-B14F-4D97-AF65-F5344CB8AC3E}">
        <p14:creationId xmlns:p14="http://schemas.microsoft.com/office/powerpoint/2010/main" val="172734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276600"/>
            <a:ext cx="7492633" cy="35814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2998733" y="3276601"/>
            <a:ext cx="3124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>
            <a:cxnSpLocks/>
          </p:cNvCxnSpPr>
          <p:nvPr/>
        </p:nvCxnSpPr>
        <p:spPr bwMode="auto">
          <a:xfrm flipV="1">
            <a:off x="2379677" y="4287387"/>
            <a:ext cx="4339905" cy="469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141" y="3429000"/>
            <a:ext cx="448393" cy="7022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3429001"/>
            <a:ext cx="448393" cy="7022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482" y="3429001"/>
            <a:ext cx="448393" cy="7022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824" y="3429000"/>
            <a:ext cx="448393" cy="7022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10037" y="4055431"/>
            <a:ext cx="958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Metadata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672" y="6436522"/>
            <a:ext cx="1237762" cy="2809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8905" y="4378330"/>
            <a:ext cx="3496880" cy="24508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8913" y="1851797"/>
            <a:ext cx="7492633" cy="1292603"/>
          </a:xfrm>
          <a:prstGeom prst="rect">
            <a:avLst/>
          </a:prstGeom>
        </p:spPr>
      </p:pic>
      <p:cxnSp>
        <p:nvCxnSpPr>
          <p:cNvPr id="20" name="Straight Connector 19"/>
          <p:cNvCxnSpPr>
            <a:cxnSpLocks/>
          </p:cNvCxnSpPr>
          <p:nvPr/>
        </p:nvCxnSpPr>
        <p:spPr bwMode="auto">
          <a:xfrm>
            <a:off x="6104757" y="3129147"/>
            <a:ext cx="29801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cxnSpLocks/>
          </p:cNvCxnSpPr>
          <p:nvPr/>
        </p:nvCxnSpPr>
        <p:spPr bwMode="auto">
          <a:xfrm>
            <a:off x="6875077" y="1836544"/>
            <a:ext cx="13928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cxnSpLocks/>
          </p:cNvCxnSpPr>
          <p:nvPr/>
        </p:nvCxnSpPr>
        <p:spPr bwMode="auto">
          <a:xfrm flipH="1">
            <a:off x="7628554" y="1850718"/>
            <a:ext cx="16676" cy="127842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7771362" y="2377533"/>
            <a:ext cx="8354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Retention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Schedule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11408" y="2377532"/>
            <a:ext cx="5693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RBR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Rules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525" y="2251276"/>
            <a:ext cx="636734" cy="15798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525" y="2731499"/>
            <a:ext cx="636734" cy="1579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472" y="2001837"/>
            <a:ext cx="636734" cy="157986"/>
          </a:xfrm>
          <a:prstGeom prst="rect">
            <a:avLst/>
          </a:prstGeom>
        </p:spPr>
      </p:pic>
      <p:cxnSp>
        <p:nvCxnSpPr>
          <p:cNvPr id="53" name="Straight Connector 52"/>
          <p:cNvCxnSpPr>
            <a:cxnSpLocks/>
          </p:cNvCxnSpPr>
          <p:nvPr/>
        </p:nvCxnSpPr>
        <p:spPr bwMode="auto">
          <a:xfrm>
            <a:off x="7967206" y="1481450"/>
            <a:ext cx="43621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55927" y="746117"/>
            <a:ext cx="239529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>
            <a:off x="13982" y="3270251"/>
            <a:ext cx="239529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13982" y="1892543"/>
            <a:ext cx="239529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>
            <a:cxnSpLocks/>
          </p:cNvCxnSpPr>
          <p:nvPr/>
        </p:nvCxnSpPr>
        <p:spPr bwMode="auto">
          <a:xfrm flipV="1">
            <a:off x="55927" y="6858000"/>
            <a:ext cx="782273" cy="311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>
            <a:cxnSpLocks/>
          </p:cNvCxnSpPr>
          <p:nvPr/>
        </p:nvCxnSpPr>
        <p:spPr bwMode="auto">
          <a:xfrm>
            <a:off x="634767" y="1688380"/>
            <a:ext cx="0" cy="22650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>
            <a:cxnSpLocks/>
          </p:cNvCxnSpPr>
          <p:nvPr/>
        </p:nvCxnSpPr>
        <p:spPr bwMode="auto">
          <a:xfrm>
            <a:off x="636165" y="3050098"/>
            <a:ext cx="0" cy="22650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>
            <a:cxnSpLocks/>
          </p:cNvCxnSpPr>
          <p:nvPr/>
        </p:nvCxnSpPr>
        <p:spPr bwMode="auto">
          <a:xfrm>
            <a:off x="522913" y="6631497"/>
            <a:ext cx="0" cy="22650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cxnSpLocks/>
          </p:cNvCxnSpPr>
          <p:nvPr/>
        </p:nvCxnSpPr>
        <p:spPr bwMode="auto">
          <a:xfrm flipV="1">
            <a:off x="636165" y="3263255"/>
            <a:ext cx="1398" cy="24023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>
            <a:cxnSpLocks/>
          </p:cNvCxnSpPr>
          <p:nvPr/>
        </p:nvCxnSpPr>
        <p:spPr bwMode="auto">
          <a:xfrm flipV="1">
            <a:off x="634767" y="742633"/>
            <a:ext cx="1398" cy="24023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>
            <a:cxnSpLocks/>
          </p:cNvCxnSpPr>
          <p:nvPr/>
        </p:nvCxnSpPr>
        <p:spPr bwMode="auto">
          <a:xfrm flipV="1">
            <a:off x="634767" y="1892967"/>
            <a:ext cx="1398" cy="24023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TextBox 75"/>
          <p:cNvSpPr txBox="1"/>
          <p:nvPr/>
        </p:nvSpPr>
        <p:spPr>
          <a:xfrm>
            <a:off x="13982" y="1127194"/>
            <a:ext cx="1786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Step 3</a:t>
            </a: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Compliance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5927" y="2472455"/>
            <a:ext cx="2630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Step 2</a:t>
            </a: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Records Management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-35171" y="4671242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Step 1</a:t>
            </a: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SharePoint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021"/>
          <a:stretch/>
        </p:blipFill>
        <p:spPr>
          <a:xfrm>
            <a:off x="3400361" y="3692989"/>
            <a:ext cx="203425" cy="18708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021"/>
          <a:stretch/>
        </p:blipFill>
        <p:spPr>
          <a:xfrm>
            <a:off x="4305858" y="3630377"/>
            <a:ext cx="203425" cy="18708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021"/>
          <a:stretch/>
        </p:blipFill>
        <p:spPr>
          <a:xfrm>
            <a:off x="5150573" y="3618307"/>
            <a:ext cx="203425" cy="18708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021"/>
          <a:stretch/>
        </p:blipFill>
        <p:spPr>
          <a:xfrm>
            <a:off x="6064944" y="3633981"/>
            <a:ext cx="203425" cy="18708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021"/>
          <a:stretch/>
        </p:blipFill>
        <p:spPr>
          <a:xfrm>
            <a:off x="8403422" y="2934677"/>
            <a:ext cx="203425" cy="18708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021"/>
          <a:stretch/>
        </p:blipFill>
        <p:spPr>
          <a:xfrm>
            <a:off x="6607267" y="2903403"/>
            <a:ext cx="203425" cy="187087"/>
          </a:xfrm>
          <a:prstGeom prst="rect">
            <a:avLst/>
          </a:prstGeom>
        </p:spPr>
      </p:pic>
      <p:sp>
        <p:nvSpPr>
          <p:cNvPr id="6" name="Freeform: Shape 5"/>
          <p:cNvSpPr/>
          <p:nvPr/>
        </p:nvSpPr>
        <p:spPr bwMode="auto">
          <a:xfrm>
            <a:off x="6255514" y="3093578"/>
            <a:ext cx="2273189" cy="965674"/>
          </a:xfrm>
          <a:custGeom>
            <a:avLst/>
            <a:gdLst>
              <a:gd name="connsiteX0" fmla="*/ 2273189 w 2273189"/>
              <a:gd name="connsiteY0" fmla="*/ 0 h 965674"/>
              <a:gd name="connsiteX1" fmla="*/ 2264643 w 2273189"/>
              <a:gd name="connsiteY1" fmla="*/ 51274 h 965674"/>
              <a:gd name="connsiteX2" fmla="*/ 2256097 w 2273189"/>
              <a:gd name="connsiteY2" fmla="*/ 76912 h 965674"/>
              <a:gd name="connsiteX3" fmla="*/ 2247551 w 2273189"/>
              <a:gd name="connsiteY3" fmla="*/ 111095 h 965674"/>
              <a:gd name="connsiteX4" fmla="*/ 2239006 w 2273189"/>
              <a:gd name="connsiteY4" fmla="*/ 162370 h 965674"/>
              <a:gd name="connsiteX5" fmla="*/ 2213368 w 2273189"/>
              <a:gd name="connsiteY5" fmla="*/ 230736 h 965674"/>
              <a:gd name="connsiteX6" fmla="*/ 2170639 w 2273189"/>
              <a:gd name="connsiteY6" fmla="*/ 324740 h 965674"/>
              <a:gd name="connsiteX7" fmla="*/ 2153548 w 2273189"/>
              <a:gd name="connsiteY7" fmla="*/ 358923 h 965674"/>
              <a:gd name="connsiteX8" fmla="*/ 2145002 w 2273189"/>
              <a:gd name="connsiteY8" fmla="*/ 384560 h 965674"/>
              <a:gd name="connsiteX9" fmla="*/ 2127910 w 2273189"/>
              <a:gd name="connsiteY9" fmla="*/ 410198 h 965674"/>
              <a:gd name="connsiteX10" fmla="*/ 2110819 w 2273189"/>
              <a:gd name="connsiteY10" fmla="*/ 444381 h 965674"/>
              <a:gd name="connsiteX11" fmla="*/ 2076636 w 2273189"/>
              <a:gd name="connsiteY11" fmla="*/ 470018 h 965674"/>
              <a:gd name="connsiteX12" fmla="*/ 2025361 w 2273189"/>
              <a:gd name="connsiteY12" fmla="*/ 521293 h 965674"/>
              <a:gd name="connsiteX13" fmla="*/ 1974086 w 2273189"/>
              <a:gd name="connsiteY13" fmla="*/ 572568 h 965674"/>
              <a:gd name="connsiteX14" fmla="*/ 1854445 w 2273189"/>
              <a:gd name="connsiteY14" fmla="*/ 675117 h 965674"/>
              <a:gd name="connsiteX15" fmla="*/ 1828807 w 2273189"/>
              <a:gd name="connsiteY15" fmla="*/ 692209 h 965674"/>
              <a:gd name="connsiteX16" fmla="*/ 1777533 w 2273189"/>
              <a:gd name="connsiteY16" fmla="*/ 734938 h 965674"/>
              <a:gd name="connsiteX17" fmla="*/ 1692075 w 2273189"/>
              <a:gd name="connsiteY17" fmla="*/ 786213 h 965674"/>
              <a:gd name="connsiteX18" fmla="*/ 1649346 w 2273189"/>
              <a:gd name="connsiteY18" fmla="*/ 811850 h 965674"/>
              <a:gd name="connsiteX19" fmla="*/ 1572434 w 2273189"/>
              <a:gd name="connsiteY19" fmla="*/ 828942 h 965674"/>
              <a:gd name="connsiteX20" fmla="*/ 1529705 w 2273189"/>
              <a:gd name="connsiteY20" fmla="*/ 846033 h 965674"/>
              <a:gd name="connsiteX21" fmla="*/ 1478430 w 2273189"/>
              <a:gd name="connsiteY21" fmla="*/ 854579 h 965674"/>
              <a:gd name="connsiteX22" fmla="*/ 1452793 w 2273189"/>
              <a:gd name="connsiteY22" fmla="*/ 863125 h 965674"/>
              <a:gd name="connsiteX23" fmla="*/ 1367335 w 2273189"/>
              <a:gd name="connsiteY23" fmla="*/ 880216 h 965674"/>
              <a:gd name="connsiteX24" fmla="*/ 1333151 w 2273189"/>
              <a:gd name="connsiteY24" fmla="*/ 888762 h 965674"/>
              <a:gd name="connsiteX25" fmla="*/ 1290422 w 2273189"/>
              <a:gd name="connsiteY25" fmla="*/ 897308 h 965674"/>
              <a:gd name="connsiteX26" fmla="*/ 1239148 w 2273189"/>
              <a:gd name="connsiteY26" fmla="*/ 914400 h 965674"/>
              <a:gd name="connsiteX27" fmla="*/ 1187873 w 2273189"/>
              <a:gd name="connsiteY27" fmla="*/ 922945 h 965674"/>
              <a:gd name="connsiteX28" fmla="*/ 1128052 w 2273189"/>
              <a:gd name="connsiteY28" fmla="*/ 931491 h 965674"/>
              <a:gd name="connsiteX29" fmla="*/ 1093869 w 2273189"/>
              <a:gd name="connsiteY29" fmla="*/ 940037 h 965674"/>
              <a:gd name="connsiteX30" fmla="*/ 1034049 w 2273189"/>
              <a:gd name="connsiteY30" fmla="*/ 948583 h 965674"/>
              <a:gd name="connsiteX31" fmla="*/ 914407 w 2273189"/>
              <a:gd name="connsiteY31" fmla="*/ 965674 h 965674"/>
              <a:gd name="connsiteX32" fmla="*/ 478572 w 2273189"/>
              <a:gd name="connsiteY32" fmla="*/ 957129 h 965674"/>
              <a:gd name="connsiteX33" fmla="*/ 435843 w 2273189"/>
              <a:gd name="connsiteY33" fmla="*/ 948583 h 965674"/>
              <a:gd name="connsiteX34" fmla="*/ 384568 w 2273189"/>
              <a:gd name="connsiteY34" fmla="*/ 940037 h 965674"/>
              <a:gd name="connsiteX35" fmla="*/ 358931 w 2273189"/>
              <a:gd name="connsiteY35" fmla="*/ 931491 h 965674"/>
              <a:gd name="connsiteX36" fmla="*/ 290565 w 2273189"/>
              <a:gd name="connsiteY36" fmla="*/ 914400 h 965674"/>
              <a:gd name="connsiteX37" fmla="*/ 264927 w 2273189"/>
              <a:gd name="connsiteY37" fmla="*/ 897308 h 965674"/>
              <a:gd name="connsiteX38" fmla="*/ 239290 w 2273189"/>
              <a:gd name="connsiteY38" fmla="*/ 888762 h 965674"/>
              <a:gd name="connsiteX39" fmla="*/ 188015 w 2273189"/>
              <a:gd name="connsiteY39" fmla="*/ 854579 h 965674"/>
              <a:gd name="connsiteX40" fmla="*/ 162378 w 2273189"/>
              <a:gd name="connsiteY40" fmla="*/ 846033 h 965674"/>
              <a:gd name="connsiteX41" fmla="*/ 111103 w 2273189"/>
              <a:gd name="connsiteY41" fmla="*/ 820396 h 965674"/>
              <a:gd name="connsiteX42" fmla="*/ 34191 w 2273189"/>
              <a:gd name="connsiteY42" fmla="*/ 752029 h 965674"/>
              <a:gd name="connsiteX43" fmla="*/ 17099 w 2273189"/>
              <a:gd name="connsiteY43" fmla="*/ 726392 h 965674"/>
              <a:gd name="connsiteX44" fmla="*/ 7 w 2273189"/>
              <a:gd name="connsiteY44" fmla="*/ 683663 h 96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273189" h="965674">
                <a:moveTo>
                  <a:pt x="2273189" y="0"/>
                </a:moveTo>
                <a:cubicBezTo>
                  <a:pt x="2270340" y="17091"/>
                  <a:pt x="2268402" y="34360"/>
                  <a:pt x="2264643" y="51274"/>
                </a:cubicBezTo>
                <a:cubicBezTo>
                  <a:pt x="2262689" y="60068"/>
                  <a:pt x="2258572" y="68250"/>
                  <a:pt x="2256097" y="76912"/>
                </a:cubicBezTo>
                <a:cubicBezTo>
                  <a:pt x="2252870" y="88205"/>
                  <a:pt x="2249854" y="99578"/>
                  <a:pt x="2247551" y="111095"/>
                </a:cubicBezTo>
                <a:cubicBezTo>
                  <a:pt x="2244153" y="128086"/>
                  <a:pt x="2242765" y="145455"/>
                  <a:pt x="2239006" y="162370"/>
                </a:cubicBezTo>
                <a:cubicBezTo>
                  <a:pt x="2235480" y="178238"/>
                  <a:pt x="2216995" y="221063"/>
                  <a:pt x="2213368" y="230736"/>
                </a:cubicBezTo>
                <a:cubicBezTo>
                  <a:pt x="2188462" y="297149"/>
                  <a:pt x="2232334" y="201349"/>
                  <a:pt x="2170639" y="324740"/>
                </a:cubicBezTo>
                <a:cubicBezTo>
                  <a:pt x="2164942" y="336134"/>
                  <a:pt x="2157577" y="346838"/>
                  <a:pt x="2153548" y="358923"/>
                </a:cubicBezTo>
                <a:cubicBezTo>
                  <a:pt x="2150699" y="367469"/>
                  <a:pt x="2149031" y="376503"/>
                  <a:pt x="2145002" y="384560"/>
                </a:cubicBezTo>
                <a:cubicBezTo>
                  <a:pt x="2140409" y="393747"/>
                  <a:pt x="2133006" y="401280"/>
                  <a:pt x="2127910" y="410198"/>
                </a:cubicBezTo>
                <a:cubicBezTo>
                  <a:pt x="2121590" y="421259"/>
                  <a:pt x="2119110" y="434709"/>
                  <a:pt x="2110819" y="444381"/>
                </a:cubicBezTo>
                <a:cubicBezTo>
                  <a:pt x="2101550" y="455195"/>
                  <a:pt x="2088030" y="461472"/>
                  <a:pt x="2076636" y="470018"/>
                </a:cubicBezTo>
                <a:cubicBezTo>
                  <a:pt x="2043999" y="518973"/>
                  <a:pt x="2078361" y="473593"/>
                  <a:pt x="2025361" y="521293"/>
                </a:cubicBezTo>
                <a:cubicBezTo>
                  <a:pt x="2007395" y="537463"/>
                  <a:pt x="1992052" y="556398"/>
                  <a:pt x="1974086" y="572568"/>
                </a:cubicBezTo>
                <a:cubicBezTo>
                  <a:pt x="1935044" y="607706"/>
                  <a:pt x="1898149" y="645981"/>
                  <a:pt x="1854445" y="675117"/>
                </a:cubicBezTo>
                <a:cubicBezTo>
                  <a:pt x="1845899" y="680814"/>
                  <a:pt x="1836914" y="685903"/>
                  <a:pt x="1828807" y="692209"/>
                </a:cubicBezTo>
                <a:cubicBezTo>
                  <a:pt x="1811245" y="705868"/>
                  <a:pt x="1795331" y="721589"/>
                  <a:pt x="1777533" y="734938"/>
                </a:cubicBezTo>
                <a:cubicBezTo>
                  <a:pt x="1717972" y="779609"/>
                  <a:pt x="1743196" y="757812"/>
                  <a:pt x="1692075" y="786213"/>
                </a:cubicBezTo>
                <a:cubicBezTo>
                  <a:pt x="1677555" y="794280"/>
                  <a:pt x="1664202" y="804422"/>
                  <a:pt x="1649346" y="811850"/>
                </a:cubicBezTo>
                <a:cubicBezTo>
                  <a:pt x="1628308" y="822369"/>
                  <a:pt x="1592128" y="825660"/>
                  <a:pt x="1572434" y="828942"/>
                </a:cubicBezTo>
                <a:cubicBezTo>
                  <a:pt x="1558191" y="834639"/>
                  <a:pt x="1544505" y="841997"/>
                  <a:pt x="1529705" y="846033"/>
                </a:cubicBezTo>
                <a:cubicBezTo>
                  <a:pt x="1512988" y="850592"/>
                  <a:pt x="1495345" y="850820"/>
                  <a:pt x="1478430" y="854579"/>
                </a:cubicBezTo>
                <a:cubicBezTo>
                  <a:pt x="1469637" y="856533"/>
                  <a:pt x="1461570" y="861099"/>
                  <a:pt x="1452793" y="863125"/>
                </a:cubicBezTo>
                <a:cubicBezTo>
                  <a:pt x="1424487" y="869657"/>
                  <a:pt x="1395518" y="873170"/>
                  <a:pt x="1367335" y="880216"/>
                </a:cubicBezTo>
                <a:cubicBezTo>
                  <a:pt x="1355940" y="883065"/>
                  <a:pt x="1344617" y="886214"/>
                  <a:pt x="1333151" y="888762"/>
                </a:cubicBezTo>
                <a:cubicBezTo>
                  <a:pt x="1318972" y="891913"/>
                  <a:pt x="1304435" y="893486"/>
                  <a:pt x="1290422" y="897308"/>
                </a:cubicBezTo>
                <a:cubicBezTo>
                  <a:pt x="1273041" y="902048"/>
                  <a:pt x="1256919" y="911438"/>
                  <a:pt x="1239148" y="914400"/>
                </a:cubicBezTo>
                <a:lnTo>
                  <a:pt x="1187873" y="922945"/>
                </a:lnTo>
                <a:cubicBezTo>
                  <a:pt x="1167964" y="926008"/>
                  <a:pt x="1147870" y="927888"/>
                  <a:pt x="1128052" y="931491"/>
                </a:cubicBezTo>
                <a:cubicBezTo>
                  <a:pt x="1116496" y="933592"/>
                  <a:pt x="1105425" y="937936"/>
                  <a:pt x="1093869" y="940037"/>
                </a:cubicBezTo>
                <a:cubicBezTo>
                  <a:pt x="1074051" y="943640"/>
                  <a:pt x="1053917" y="945272"/>
                  <a:pt x="1034049" y="948583"/>
                </a:cubicBezTo>
                <a:cubicBezTo>
                  <a:pt x="925224" y="966721"/>
                  <a:pt x="1078217" y="947475"/>
                  <a:pt x="914407" y="965674"/>
                </a:cubicBezTo>
                <a:lnTo>
                  <a:pt x="478572" y="957129"/>
                </a:lnTo>
                <a:cubicBezTo>
                  <a:pt x="464056" y="956611"/>
                  <a:pt x="450134" y="951181"/>
                  <a:pt x="435843" y="948583"/>
                </a:cubicBezTo>
                <a:cubicBezTo>
                  <a:pt x="418795" y="945483"/>
                  <a:pt x="401660" y="942886"/>
                  <a:pt x="384568" y="940037"/>
                </a:cubicBezTo>
                <a:cubicBezTo>
                  <a:pt x="376022" y="937188"/>
                  <a:pt x="367622" y="933861"/>
                  <a:pt x="358931" y="931491"/>
                </a:cubicBezTo>
                <a:cubicBezTo>
                  <a:pt x="336269" y="925310"/>
                  <a:pt x="290565" y="914400"/>
                  <a:pt x="290565" y="914400"/>
                </a:cubicBezTo>
                <a:cubicBezTo>
                  <a:pt x="282019" y="908703"/>
                  <a:pt x="274114" y="901901"/>
                  <a:pt x="264927" y="897308"/>
                </a:cubicBezTo>
                <a:cubicBezTo>
                  <a:pt x="256870" y="893279"/>
                  <a:pt x="247164" y="893137"/>
                  <a:pt x="239290" y="888762"/>
                </a:cubicBezTo>
                <a:cubicBezTo>
                  <a:pt x="221333" y="878786"/>
                  <a:pt x="207502" y="861075"/>
                  <a:pt x="188015" y="854579"/>
                </a:cubicBezTo>
                <a:cubicBezTo>
                  <a:pt x="179469" y="851730"/>
                  <a:pt x="170435" y="850061"/>
                  <a:pt x="162378" y="846033"/>
                </a:cubicBezTo>
                <a:cubicBezTo>
                  <a:pt x="96113" y="812901"/>
                  <a:pt x="175542" y="841876"/>
                  <a:pt x="111103" y="820396"/>
                </a:cubicBezTo>
                <a:cubicBezTo>
                  <a:pt x="52565" y="761858"/>
                  <a:pt x="79939" y="782529"/>
                  <a:pt x="34191" y="752029"/>
                </a:cubicBezTo>
                <a:cubicBezTo>
                  <a:pt x="28494" y="743483"/>
                  <a:pt x="21270" y="735777"/>
                  <a:pt x="17099" y="726392"/>
                </a:cubicBezTo>
                <a:cubicBezTo>
                  <a:pt x="-894" y="685909"/>
                  <a:pt x="7" y="654967"/>
                  <a:pt x="7" y="683663"/>
                </a:cubicBez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7" name="Freeform: Shape 6"/>
          <p:cNvSpPr/>
          <p:nvPr/>
        </p:nvSpPr>
        <p:spPr bwMode="auto">
          <a:xfrm>
            <a:off x="5306938" y="2953004"/>
            <a:ext cx="1307507" cy="696050"/>
          </a:xfrm>
          <a:custGeom>
            <a:avLst/>
            <a:gdLst>
              <a:gd name="connsiteX0" fmla="*/ 0 w 1307507"/>
              <a:gd name="connsiteY0" fmla="*/ 696050 h 696050"/>
              <a:gd name="connsiteX1" fmla="*/ 76912 w 1307507"/>
              <a:gd name="connsiteY1" fmla="*/ 661867 h 696050"/>
              <a:gd name="connsiteX2" fmla="*/ 153825 w 1307507"/>
              <a:gd name="connsiteY2" fmla="*/ 627684 h 696050"/>
              <a:gd name="connsiteX3" fmla="*/ 179462 w 1307507"/>
              <a:gd name="connsiteY3" fmla="*/ 610592 h 696050"/>
              <a:gd name="connsiteX4" fmla="*/ 205099 w 1307507"/>
              <a:gd name="connsiteY4" fmla="*/ 602046 h 696050"/>
              <a:gd name="connsiteX5" fmla="*/ 239283 w 1307507"/>
              <a:gd name="connsiteY5" fmla="*/ 584955 h 696050"/>
              <a:gd name="connsiteX6" fmla="*/ 273466 w 1307507"/>
              <a:gd name="connsiteY6" fmla="*/ 576409 h 696050"/>
              <a:gd name="connsiteX7" fmla="*/ 324741 w 1307507"/>
              <a:gd name="connsiteY7" fmla="*/ 550772 h 696050"/>
              <a:gd name="connsiteX8" fmla="*/ 350378 w 1307507"/>
              <a:gd name="connsiteY8" fmla="*/ 542226 h 696050"/>
              <a:gd name="connsiteX9" fmla="*/ 410198 w 1307507"/>
              <a:gd name="connsiteY9" fmla="*/ 508043 h 696050"/>
              <a:gd name="connsiteX10" fmla="*/ 470019 w 1307507"/>
              <a:gd name="connsiteY10" fmla="*/ 456768 h 696050"/>
              <a:gd name="connsiteX11" fmla="*/ 504202 w 1307507"/>
              <a:gd name="connsiteY11" fmla="*/ 439676 h 696050"/>
              <a:gd name="connsiteX12" fmla="*/ 572569 w 1307507"/>
              <a:gd name="connsiteY12" fmla="*/ 379856 h 696050"/>
              <a:gd name="connsiteX13" fmla="*/ 623843 w 1307507"/>
              <a:gd name="connsiteY13" fmla="*/ 337127 h 696050"/>
              <a:gd name="connsiteX14" fmla="*/ 640935 w 1307507"/>
              <a:gd name="connsiteY14" fmla="*/ 302944 h 696050"/>
              <a:gd name="connsiteX15" fmla="*/ 692210 w 1307507"/>
              <a:gd name="connsiteY15" fmla="*/ 226032 h 696050"/>
              <a:gd name="connsiteX16" fmla="*/ 726393 w 1307507"/>
              <a:gd name="connsiteY16" fmla="*/ 174757 h 696050"/>
              <a:gd name="connsiteX17" fmla="*/ 769122 w 1307507"/>
              <a:gd name="connsiteY17" fmla="*/ 123482 h 696050"/>
              <a:gd name="connsiteX18" fmla="*/ 820397 w 1307507"/>
              <a:gd name="connsiteY18" fmla="*/ 89299 h 696050"/>
              <a:gd name="connsiteX19" fmla="*/ 905855 w 1307507"/>
              <a:gd name="connsiteY19" fmla="*/ 63661 h 696050"/>
              <a:gd name="connsiteX20" fmla="*/ 931492 w 1307507"/>
              <a:gd name="connsiteY20" fmla="*/ 55116 h 696050"/>
              <a:gd name="connsiteX21" fmla="*/ 1051133 w 1307507"/>
              <a:gd name="connsiteY21" fmla="*/ 29478 h 696050"/>
              <a:gd name="connsiteX22" fmla="*/ 1076770 w 1307507"/>
              <a:gd name="connsiteY22" fmla="*/ 20932 h 696050"/>
              <a:gd name="connsiteX23" fmla="*/ 1179320 w 1307507"/>
              <a:gd name="connsiteY23" fmla="*/ 3841 h 696050"/>
              <a:gd name="connsiteX24" fmla="*/ 1307507 w 1307507"/>
              <a:gd name="connsiteY24" fmla="*/ 29478 h 69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07507" h="696050">
                <a:moveTo>
                  <a:pt x="0" y="696050"/>
                </a:moveTo>
                <a:cubicBezTo>
                  <a:pt x="126624" y="645402"/>
                  <a:pt x="-30840" y="709758"/>
                  <a:pt x="76912" y="661867"/>
                </a:cubicBezTo>
                <a:cubicBezTo>
                  <a:pt x="118106" y="643558"/>
                  <a:pt x="117018" y="648716"/>
                  <a:pt x="153825" y="627684"/>
                </a:cubicBezTo>
                <a:cubicBezTo>
                  <a:pt x="162743" y="622588"/>
                  <a:pt x="170276" y="615185"/>
                  <a:pt x="179462" y="610592"/>
                </a:cubicBezTo>
                <a:cubicBezTo>
                  <a:pt x="187519" y="606563"/>
                  <a:pt x="196819" y="605594"/>
                  <a:pt x="205099" y="602046"/>
                </a:cubicBezTo>
                <a:cubicBezTo>
                  <a:pt x="216808" y="597028"/>
                  <a:pt x="227355" y="589428"/>
                  <a:pt x="239283" y="584955"/>
                </a:cubicBezTo>
                <a:cubicBezTo>
                  <a:pt x="250280" y="580831"/>
                  <a:pt x="262561" y="580771"/>
                  <a:pt x="273466" y="576409"/>
                </a:cubicBezTo>
                <a:cubicBezTo>
                  <a:pt x="291208" y="569312"/>
                  <a:pt x="307279" y="558533"/>
                  <a:pt x="324741" y="550772"/>
                </a:cubicBezTo>
                <a:cubicBezTo>
                  <a:pt x="332973" y="547114"/>
                  <a:pt x="341832" y="545075"/>
                  <a:pt x="350378" y="542226"/>
                </a:cubicBezTo>
                <a:cubicBezTo>
                  <a:pt x="474307" y="449280"/>
                  <a:pt x="318846" y="560245"/>
                  <a:pt x="410198" y="508043"/>
                </a:cubicBezTo>
                <a:cubicBezTo>
                  <a:pt x="483405" y="466210"/>
                  <a:pt x="409403" y="500066"/>
                  <a:pt x="470019" y="456768"/>
                </a:cubicBezTo>
                <a:cubicBezTo>
                  <a:pt x="480385" y="449363"/>
                  <a:pt x="493602" y="446743"/>
                  <a:pt x="504202" y="439676"/>
                </a:cubicBezTo>
                <a:cubicBezTo>
                  <a:pt x="572785" y="393953"/>
                  <a:pt x="523155" y="421034"/>
                  <a:pt x="572569" y="379856"/>
                </a:cubicBezTo>
                <a:cubicBezTo>
                  <a:pt x="599022" y="357812"/>
                  <a:pt x="601816" y="367965"/>
                  <a:pt x="623843" y="337127"/>
                </a:cubicBezTo>
                <a:cubicBezTo>
                  <a:pt x="631248" y="326761"/>
                  <a:pt x="634381" y="313868"/>
                  <a:pt x="640935" y="302944"/>
                </a:cubicBezTo>
                <a:cubicBezTo>
                  <a:pt x="640960" y="302902"/>
                  <a:pt x="683651" y="238871"/>
                  <a:pt x="692210" y="226032"/>
                </a:cubicBezTo>
                <a:lnTo>
                  <a:pt x="726393" y="174757"/>
                </a:lnTo>
                <a:cubicBezTo>
                  <a:pt x="741588" y="151964"/>
                  <a:pt x="746340" y="141201"/>
                  <a:pt x="769122" y="123482"/>
                </a:cubicBezTo>
                <a:cubicBezTo>
                  <a:pt x="785337" y="110871"/>
                  <a:pt x="800910" y="95795"/>
                  <a:pt x="820397" y="89299"/>
                </a:cubicBezTo>
                <a:cubicBezTo>
                  <a:pt x="942195" y="48698"/>
                  <a:pt x="815480" y="89481"/>
                  <a:pt x="905855" y="63661"/>
                </a:cubicBezTo>
                <a:cubicBezTo>
                  <a:pt x="914516" y="61186"/>
                  <a:pt x="922699" y="57070"/>
                  <a:pt x="931492" y="55116"/>
                </a:cubicBezTo>
                <a:cubicBezTo>
                  <a:pt x="996029" y="40775"/>
                  <a:pt x="979389" y="53394"/>
                  <a:pt x="1051133" y="29478"/>
                </a:cubicBezTo>
                <a:cubicBezTo>
                  <a:pt x="1059679" y="26629"/>
                  <a:pt x="1067937" y="22699"/>
                  <a:pt x="1076770" y="20932"/>
                </a:cubicBezTo>
                <a:cubicBezTo>
                  <a:pt x="1110752" y="14136"/>
                  <a:pt x="1179320" y="3841"/>
                  <a:pt x="1179320" y="3841"/>
                </a:cubicBezTo>
                <a:cubicBezTo>
                  <a:pt x="1305314" y="12841"/>
                  <a:pt x="1281080" y="-23374"/>
                  <a:pt x="1307507" y="29478"/>
                </a:cubicBez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17" name="Freeform: Shape 16"/>
          <p:cNvSpPr/>
          <p:nvPr/>
        </p:nvSpPr>
        <p:spPr bwMode="auto">
          <a:xfrm>
            <a:off x="4460904" y="3102123"/>
            <a:ext cx="2204816" cy="606752"/>
          </a:xfrm>
          <a:custGeom>
            <a:avLst/>
            <a:gdLst>
              <a:gd name="connsiteX0" fmla="*/ 2204816 w 2204816"/>
              <a:gd name="connsiteY0" fmla="*/ 0 h 606752"/>
              <a:gd name="connsiteX1" fmla="*/ 2170632 w 2204816"/>
              <a:gd name="connsiteY1" fmla="*/ 42729 h 606752"/>
              <a:gd name="connsiteX2" fmla="*/ 2153541 w 2204816"/>
              <a:gd name="connsiteY2" fmla="*/ 68367 h 606752"/>
              <a:gd name="connsiteX3" fmla="*/ 2093720 w 2204816"/>
              <a:gd name="connsiteY3" fmla="*/ 119641 h 606752"/>
              <a:gd name="connsiteX4" fmla="*/ 2076629 w 2204816"/>
              <a:gd name="connsiteY4" fmla="*/ 145279 h 606752"/>
              <a:gd name="connsiteX5" fmla="*/ 2050991 w 2204816"/>
              <a:gd name="connsiteY5" fmla="*/ 170916 h 606752"/>
              <a:gd name="connsiteX6" fmla="*/ 1880075 w 2204816"/>
              <a:gd name="connsiteY6" fmla="*/ 213645 h 606752"/>
              <a:gd name="connsiteX7" fmla="*/ 1367328 w 2204816"/>
              <a:gd name="connsiteY7" fmla="*/ 196554 h 606752"/>
              <a:gd name="connsiteX8" fmla="*/ 1256232 w 2204816"/>
              <a:gd name="connsiteY8" fmla="*/ 179462 h 606752"/>
              <a:gd name="connsiteX9" fmla="*/ 1213503 w 2204816"/>
              <a:gd name="connsiteY9" fmla="*/ 170916 h 606752"/>
              <a:gd name="connsiteX10" fmla="*/ 1110954 w 2204816"/>
              <a:gd name="connsiteY10" fmla="*/ 153825 h 606752"/>
              <a:gd name="connsiteX11" fmla="*/ 1076771 w 2204816"/>
              <a:gd name="connsiteY11" fmla="*/ 145279 h 606752"/>
              <a:gd name="connsiteX12" fmla="*/ 1051133 w 2204816"/>
              <a:gd name="connsiteY12" fmla="*/ 136733 h 606752"/>
              <a:gd name="connsiteX13" fmla="*/ 931492 w 2204816"/>
              <a:gd name="connsiteY13" fmla="*/ 119641 h 606752"/>
              <a:gd name="connsiteX14" fmla="*/ 692210 w 2204816"/>
              <a:gd name="connsiteY14" fmla="*/ 94004 h 606752"/>
              <a:gd name="connsiteX15" fmla="*/ 478565 w 2204816"/>
              <a:gd name="connsiteY15" fmla="*/ 76913 h 606752"/>
              <a:gd name="connsiteX16" fmla="*/ 247829 w 2204816"/>
              <a:gd name="connsiteY16" fmla="*/ 102550 h 606752"/>
              <a:gd name="connsiteX17" fmla="*/ 222191 w 2204816"/>
              <a:gd name="connsiteY17" fmla="*/ 111096 h 606752"/>
              <a:gd name="connsiteX18" fmla="*/ 170917 w 2204816"/>
              <a:gd name="connsiteY18" fmla="*/ 145279 h 606752"/>
              <a:gd name="connsiteX19" fmla="*/ 136733 w 2204816"/>
              <a:gd name="connsiteY19" fmla="*/ 196554 h 606752"/>
              <a:gd name="connsiteX20" fmla="*/ 119642 w 2204816"/>
              <a:gd name="connsiteY20" fmla="*/ 222191 h 606752"/>
              <a:gd name="connsiteX21" fmla="*/ 94004 w 2204816"/>
              <a:gd name="connsiteY21" fmla="*/ 273466 h 606752"/>
              <a:gd name="connsiteX22" fmla="*/ 76913 w 2204816"/>
              <a:gd name="connsiteY22" fmla="*/ 333286 h 606752"/>
              <a:gd name="connsiteX23" fmla="*/ 59821 w 2204816"/>
              <a:gd name="connsiteY23" fmla="*/ 358924 h 606752"/>
              <a:gd name="connsiteX24" fmla="*/ 42730 w 2204816"/>
              <a:gd name="connsiteY24" fmla="*/ 410198 h 606752"/>
              <a:gd name="connsiteX25" fmla="*/ 34184 w 2204816"/>
              <a:gd name="connsiteY25" fmla="*/ 435836 h 606752"/>
              <a:gd name="connsiteX26" fmla="*/ 8546 w 2204816"/>
              <a:gd name="connsiteY26" fmla="*/ 529840 h 606752"/>
              <a:gd name="connsiteX27" fmla="*/ 1 w 2204816"/>
              <a:gd name="connsiteY27" fmla="*/ 606752 h 60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04816" h="606752">
                <a:moveTo>
                  <a:pt x="2204816" y="0"/>
                </a:moveTo>
                <a:cubicBezTo>
                  <a:pt x="2193421" y="14243"/>
                  <a:pt x="2181576" y="28137"/>
                  <a:pt x="2170632" y="42729"/>
                </a:cubicBezTo>
                <a:cubicBezTo>
                  <a:pt x="2164470" y="50946"/>
                  <a:pt x="2160116" y="60477"/>
                  <a:pt x="2153541" y="68367"/>
                </a:cubicBezTo>
                <a:cubicBezTo>
                  <a:pt x="2133705" y="92170"/>
                  <a:pt x="2118864" y="100783"/>
                  <a:pt x="2093720" y="119641"/>
                </a:cubicBezTo>
                <a:cubicBezTo>
                  <a:pt x="2088023" y="128187"/>
                  <a:pt x="2083204" y="137389"/>
                  <a:pt x="2076629" y="145279"/>
                </a:cubicBezTo>
                <a:cubicBezTo>
                  <a:pt x="2068892" y="154563"/>
                  <a:pt x="2060531" y="163496"/>
                  <a:pt x="2050991" y="170916"/>
                </a:cubicBezTo>
                <a:cubicBezTo>
                  <a:pt x="1979747" y="226328"/>
                  <a:pt x="1994324" y="205484"/>
                  <a:pt x="1880075" y="213645"/>
                </a:cubicBezTo>
                <a:cubicBezTo>
                  <a:pt x="1732184" y="210284"/>
                  <a:pt x="1529463" y="210652"/>
                  <a:pt x="1367328" y="196554"/>
                </a:cubicBezTo>
                <a:cubicBezTo>
                  <a:pt x="1348924" y="194954"/>
                  <a:pt x="1276992" y="183237"/>
                  <a:pt x="1256232" y="179462"/>
                </a:cubicBezTo>
                <a:cubicBezTo>
                  <a:pt x="1241941" y="176864"/>
                  <a:pt x="1227830" y="173304"/>
                  <a:pt x="1213503" y="170916"/>
                </a:cubicBezTo>
                <a:cubicBezTo>
                  <a:pt x="1142181" y="159029"/>
                  <a:pt x="1171360" y="167248"/>
                  <a:pt x="1110954" y="153825"/>
                </a:cubicBezTo>
                <a:cubicBezTo>
                  <a:pt x="1099489" y="151277"/>
                  <a:pt x="1088064" y="148506"/>
                  <a:pt x="1076771" y="145279"/>
                </a:cubicBezTo>
                <a:cubicBezTo>
                  <a:pt x="1068109" y="142804"/>
                  <a:pt x="1060004" y="138299"/>
                  <a:pt x="1051133" y="136733"/>
                </a:cubicBezTo>
                <a:cubicBezTo>
                  <a:pt x="1011461" y="129732"/>
                  <a:pt x="971531" y="124090"/>
                  <a:pt x="931492" y="119641"/>
                </a:cubicBezTo>
                <a:lnTo>
                  <a:pt x="692210" y="94004"/>
                </a:lnTo>
                <a:lnTo>
                  <a:pt x="478565" y="76913"/>
                </a:lnTo>
                <a:cubicBezTo>
                  <a:pt x="412175" y="80818"/>
                  <a:pt x="316246" y="79744"/>
                  <a:pt x="247829" y="102550"/>
                </a:cubicBezTo>
                <a:cubicBezTo>
                  <a:pt x="239283" y="105399"/>
                  <a:pt x="230066" y="106721"/>
                  <a:pt x="222191" y="111096"/>
                </a:cubicBezTo>
                <a:cubicBezTo>
                  <a:pt x="204235" y="121072"/>
                  <a:pt x="170917" y="145279"/>
                  <a:pt x="170917" y="145279"/>
                </a:cubicBezTo>
                <a:lnTo>
                  <a:pt x="136733" y="196554"/>
                </a:lnTo>
                <a:cubicBezTo>
                  <a:pt x="131036" y="205100"/>
                  <a:pt x="122890" y="212448"/>
                  <a:pt x="119642" y="222191"/>
                </a:cubicBezTo>
                <a:cubicBezTo>
                  <a:pt x="107848" y="257572"/>
                  <a:pt x="116093" y="240333"/>
                  <a:pt x="94004" y="273466"/>
                </a:cubicBezTo>
                <a:cubicBezTo>
                  <a:pt x="91265" y="284423"/>
                  <a:pt x="83045" y="321023"/>
                  <a:pt x="76913" y="333286"/>
                </a:cubicBezTo>
                <a:cubicBezTo>
                  <a:pt x="72320" y="342473"/>
                  <a:pt x="63992" y="349538"/>
                  <a:pt x="59821" y="358924"/>
                </a:cubicBezTo>
                <a:cubicBezTo>
                  <a:pt x="52504" y="375387"/>
                  <a:pt x="48427" y="393107"/>
                  <a:pt x="42730" y="410198"/>
                </a:cubicBezTo>
                <a:cubicBezTo>
                  <a:pt x="39881" y="418744"/>
                  <a:pt x="36369" y="427097"/>
                  <a:pt x="34184" y="435836"/>
                </a:cubicBezTo>
                <a:cubicBezTo>
                  <a:pt x="14907" y="512941"/>
                  <a:pt x="24520" y="481917"/>
                  <a:pt x="8546" y="529840"/>
                </a:cubicBezTo>
                <a:cubicBezTo>
                  <a:pt x="-352" y="601033"/>
                  <a:pt x="1" y="575240"/>
                  <a:pt x="1" y="606752"/>
                </a:cubicBez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18" name="Freeform: Shape 17"/>
          <p:cNvSpPr/>
          <p:nvPr/>
        </p:nvSpPr>
        <p:spPr bwMode="auto">
          <a:xfrm>
            <a:off x="3580573" y="3050849"/>
            <a:ext cx="4828489" cy="709301"/>
          </a:xfrm>
          <a:custGeom>
            <a:avLst/>
            <a:gdLst>
              <a:gd name="connsiteX0" fmla="*/ 4828489 w 4828489"/>
              <a:gd name="connsiteY0" fmla="*/ 0 h 709301"/>
              <a:gd name="connsiteX1" fmla="*/ 4760122 w 4828489"/>
              <a:gd name="connsiteY1" fmla="*/ 42729 h 709301"/>
              <a:gd name="connsiteX2" fmla="*/ 4623390 w 4828489"/>
              <a:gd name="connsiteY2" fmla="*/ 136732 h 709301"/>
              <a:gd name="connsiteX3" fmla="*/ 4443928 w 4828489"/>
              <a:gd name="connsiteY3" fmla="*/ 205099 h 709301"/>
              <a:gd name="connsiteX4" fmla="*/ 4401199 w 4828489"/>
              <a:gd name="connsiteY4" fmla="*/ 222190 h 709301"/>
              <a:gd name="connsiteX5" fmla="*/ 4367016 w 4828489"/>
              <a:gd name="connsiteY5" fmla="*/ 239282 h 709301"/>
              <a:gd name="connsiteX6" fmla="*/ 4324287 w 4828489"/>
              <a:gd name="connsiteY6" fmla="*/ 256373 h 709301"/>
              <a:gd name="connsiteX7" fmla="*/ 4196100 w 4828489"/>
              <a:gd name="connsiteY7" fmla="*/ 324740 h 709301"/>
              <a:gd name="connsiteX8" fmla="*/ 4085005 w 4828489"/>
              <a:gd name="connsiteY8" fmla="*/ 367469 h 709301"/>
              <a:gd name="connsiteX9" fmla="*/ 4059367 w 4828489"/>
              <a:gd name="connsiteY9" fmla="*/ 376015 h 709301"/>
              <a:gd name="connsiteX10" fmla="*/ 4008092 w 4828489"/>
              <a:gd name="connsiteY10" fmla="*/ 401652 h 709301"/>
              <a:gd name="connsiteX11" fmla="*/ 3931180 w 4828489"/>
              <a:gd name="connsiteY11" fmla="*/ 427289 h 709301"/>
              <a:gd name="connsiteX12" fmla="*/ 3879906 w 4828489"/>
              <a:gd name="connsiteY12" fmla="*/ 444381 h 709301"/>
              <a:gd name="connsiteX13" fmla="*/ 3854268 w 4828489"/>
              <a:gd name="connsiteY13" fmla="*/ 452927 h 709301"/>
              <a:gd name="connsiteX14" fmla="*/ 3811539 w 4828489"/>
              <a:gd name="connsiteY14" fmla="*/ 470018 h 709301"/>
              <a:gd name="connsiteX15" fmla="*/ 3751719 w 4828489"/>
              <a:gd name="connsiteY15" fmla="*/ 478564 h 709301"/>
              <a:gd name="connsiteX16" fmla="*/ 3708990 w 4828489"/>
              <a:gd name="connsiteY16" fmla="*/ 487110 h 709301"/>
              <a:gd name="connsiteX17" fmla="*/ 3674806 w 4828489"/>
              <a:gd name="connsiteY17" fmla="*/ 495656 h 709301"/>
              <a:gd name="connsiteX18" fmla="*/ 3614986 w 4828489"/>
              <a:gd name="connsiteY18" fmla="*/ 512747 h 709301"/>
              <a:gd name="connsiteX19" fmla="*/ 3538074 w 4828489"/>
              <a:gd name="connsiteY19" fmla="*/ 521293 h 709301"/>
              <a:gd name="connsiteX20" fmla="*/ 3495345 w 4828489"/>
              <a:gd name="connsiteY20" fmla="*/ 529839 h 709301"/>
              <a:gd name="connsiteX21" fmla="*/ 3307337 w 4828489"/>
              <a:gd name="connsiteY21" fmla="*/ 555476 h 709301"/>
              <a:gd name="connsiteX22" fmla="*/ 2751861 w 4828489"/>
              <a:gd name="connsiteY22" fmla="*/ 572568 h 709301"/>
              <a:gd name="connsiteX23" fmla="*/ 2521124 w 4828489"/>
              <a:gd name="connsiteY23" fmla="*/ 564022 h 709301"/>
              <a:gd name="connsiteX24" fmla="*/ 2469849 w 4828489"/>
              <a:gd name="connsiteY24" fmla="*/ 555476 h 709301"/>
              <a:gd name="connsiteX25" fmla="*/ 2290388 w 4828489"/>
              <a:gd name="connsiteY25" fmla="*/ 538385 h 709301"/>
              <a:gd name="connsiteX26" fmla="*/ 2196384 w 4828489"/>
              <a:gd name="connsiteY26" fmla="*/ 521293 h 709301"/>
              <a:gd name="connsiteX27" fmla="*/ 2136563 w 4828489"/>
              <a:gd name="connsiteY27" fmla="*/ 504201 h 709301"/>
              <a:gd name="connsiteX28" fmla="*/ 2068197 w 4828489"/>
              <a:gd name="connsiteY28" fmla="*/ 495656 h 709301"/>
              <a:gd name="connsiteX29" fmla="*/ 1991285 w 4828489"/>
              <a:gd name="connsiteY29" fmla="*/ 478564 h 709301"/>
              <a:gd name="connsiteX30" fmla="*/ 1948556 w 4828489"/>
              <a:gd name="connsiteY30" fmla="*/ 470018 h 709301"/>
              <a:gd name="connsiteX31" fmla="*/ 1922919 w 4828489"/>
              <a:gd name="connsiteY31" fmla="*/ 461472 h 709301"/>
              <a:gd name="connsiteX32" fmla="*/ 1863098 w 4828489"/>
              <a:gd name="connsiteY32" fmla="*/ 452927 h 709301"/>
              <a:gd name="connsiteX33" fmla="*/ 1828915 w 4828489"/>
              <a:gd name="connsiteY33" fmla="*/ 444381 h 709301"/>
              <a:gd name="connsiteX34" fmla="*/ 1777640 w 4828489"/>
              <a:gd name="connsiteY34" fmla="*/ 435835 h 709301"/>
              <a:gd name="connsiteX35" fmla="*/ 1752003 w 4828489"/>
              <a:gd name="connsiteY35" fmla="*/ 427289 h 709301"/>
              <a:gd name="connsiteX36" fmla="*/ 1675091 w 4828489"/>
              <a:gd name="connsiteY36" fmla="*/ 410198 h 709301"/>
              <a:gd name="connsiteX37" fmla="*/ 1615270 w 4828489"/>
              <a:gd name="connsiteY37" fmla="*/ 401652 h 709301"/>
              <a:gd name="connsiteX38" fmla="*/ 1495629 w 4828489"/>
              <a:gd name="connsiteY38" fmla="*/ 384560 h 709301"/>
              <a:gd name="connsiteX39" fmla="*/ 1410171 w 4828489"/>
              <a:gd name="connsiteY39" fmla="*/ 367469 h 709301"/>
              <a:gd name="connsiteX40" fmla="*/ 1375988 w 4828489"/>
              <a:gd name="connsiteY40" fmla="*/ 358923 h 709301"/>
              <a:gd name="connsiteX41" fmla="*/ 1307621 w 4828489"/>
              <a:gd name="connsiteY41" fmla="*/ 350377 h 709301"/>
              <a:gd name="connsiteX42" fmla="*/ 1153797 w 4828489"/>
              <a:gd name="connsiteY42" fmla="*/ 333286 h 709301"/>
              <a:gd name="connsiteX43" fmla="*/ 1102522 w 4828489"/>
              <a:gd name="connsiteY43" fmla="*/ 324740 h 709301"/>
              <a:gd name="connsiteX44" fmla="*/ 1034156 w 4828489"/>
              <a:gd name="connsiteY44" fmla="*/ 316194 h 709301"/>
              <a:gd name="connsiteX45" fmla="*/ 957244 w 4828489"/>
              <a:gd name="connsiteY45" fmla="*/ 307648 h 709301"/>
              <a:gd name="connsiteX46" fmla="*/ 914515 w 4828489"/>
              <a:gd name="connsiteY46" fmla="*/ 299102 h 709301"/>
              <a:gd name="connsiteX47" fmla="*/ 760691 w 4828489"/>
              <a:gd name="connsiteY47" fmla="*/ 282011 h 709301"/>
              <a:gd name="connsiteX48" fmla="*/ 658141 w 4828489"/>
              <a:gd name="connsiteY48" fmla="*/ 264919 h 709301"/>
              <a:gd name="connsiteX49" fmla="*/ 606866 w 4828489"/>
              <a:gd name="connsiteY49" fmla="*/ 256373 h 709301"/>
              <a:gd name="connsiteX50" fmla="*/ 487225 w 4828489"/>
              <a:gd name="connsiteY50" fmla="*/ 230736 h 709301"/>
              <a:gd name="connsiteX51" fmla="*/ 435950 w 4828489"/>
              <a:gd name="connsiteY51" fmla="*/ 213644 h 709301"/>
              <a:gd name="connsiteX52" fmla="*/ 341947 w 4828489"/>
              <a:gd name="connsiteY52" fmla="*/ 188007 h 709301"/>
              <a:gd name="connsiteX53" fmla="*/ 256489 w 4828489"/>
              <a:gd name="connsiteY53" fmla="*/ 179461 h 709301"/>
              <a:gd name="connsiteX54" fmla="*/ 85573 w 4828489"/>
              <a:gd name="connsiteY54" fmla="*/ 205099 h 709301"/>
              <a:gd name="connsiteX55" fmla="*/ 34298 w 4828489"/>
              <a:gd name="connsiteY55" fmla="*/ 307648 h 709301"/>
              <a:gd name="connsiteX56" fmla="*/ 25752 w 4828489"/>
              <a:gd name="connsiteY56" fmla="*/ 333286 h 709301"/>
              <a:gd name="connsiteX57" fmla="*/ 17206 w 4828489"/>
              <a:gd name="connsiteY57" fmla="*/ 358923 h 709301"/>
              <a:gd name="connsiteX58" fmla="*/ 8661 w 4828489"/>
              <a:gd name="connsiteY58" fmla="*/ 598205 h 709301"/>
              <a:gd name="connsiteX59" fmla="*/ 115 w 4828489"/>
              <a:gd name="connsiteY59" fmla="*/ 709301 h 70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828489" h="709301">
                <a:moveTo>
                  <a:pt x="4828489" y="0"/>
                </a:moveTo>
                <a:cubicBezTo>
                  <a:pt x="4824218" y="2563"/>
                  <a:pt x="4770353" y="33960"/>
                  <a:pt x="4760122" y="42729"/>
                </a:cubicBezTo>
                <a:cubicBezTo>
                  <a:pt x="4703635" y="91146"/>
                  <a:pt x="4725910" y="102558"/>
                  <a:pt x="4623390" y="136732"/>
                </a:cubicBezTo>
                <a:cubicBezTo>
                  <a:pt x="4505524" y="176021"/>
                  <a:pt x="4579400" y="149317"/>
                  <a:pt x="4443928" y="205099"/>
                </a:cubicBezTo>
                <a:cubicBezTo>
                  <a:pt x="4429743" y="210940"/>
                  <a:pt x="4414920" y="215330"/>
                  <a:pt x="4401199" y="222190"/>
                </a:cubicBezTo>
                <a:cubicBezTo>
                  <a:pt x="4389805" y="227887"/>
                  <a:pt x="4378657" y="234108"/>
                  <a:pt x="4367016" y="239282"/>
                </a:cubicBezTo>
                <a:cubicBezTo>
                  <a:pt x="4352998" y="245512"/>
                  <a:pt x="4338008" y="249513"/>
                  <a:pt x="4324287" y="256373"/>
                </a:cubicBezTo>
                <a:cubicBezTo>
                  <a:pt x="4245857" y="295588"/>
                  <a:pt x="4312504" y="279969"/>
                  <a:pt x="4196100" y="324740"/>
                </a:cubicBezTo>
                <a:cubicBezTo>
                  <a:pt x="4159068" y="338983"/>
                  <a:pt x="4122645" y="354922"/>
                  <a:pt x="4085005" y="367469"/>
                </a:cubicBezTo>
                <a:cubicBezTo>
                  <a:pt x="4076459" y="370318"/>
                  <a:pt x="4067599" y="372356"/>
                  <a:pt x="4059367" y="376015"/>
                </a:cubicBezTo>
                <a:cubicBezTo>
                  <a:pt x="4041905" y="383776"/>
                  <a:pt x="4025834" y="394555"/>
                  <a:pt x="4008092" y="401652"/>
                </a:cubicBezTo>
                <a:cubicBezTo>
                  <a:pt x="3983001" y="411688"/>
                  <a:pt x="3956817" y="418743"/>
                  <a:pt x="3931180" y="427289"/>
                </a:cubicBezTo>
                <a:lnTo>
                  <a:pt x="3879906" y="444381"/>
                </a:lnTo>
                <a:cubicBezTo>
                  <a:pt x="3871360" y="447230"/>
                  <a:pt x="3862632" y="449582"/>
                  <a:pt x="3854268" y="452927"/>
                </a:cubicBezTo>
                <a:cubicBezTo>
                  <a:pt x="3840025" y="458624"/>
                  <a:pt x="3826421" y="466298"/>
                  <a:pt x="3811539" y="470018"/>
                </a:cubicBezTo>
                <a:cubicBezTo>
                  <a:pt x="3791998" y="474903"/>
                  <a:pt x="3771587" y="475253"/>
                  <a:pt x="3751719" y="478564"/>
                </a:cubicBezTo>
                <a:cubicBezTo>
                  <a:pt x="3737392" y="480952"/>
                  <a:pt x="3723169" y="483959"/>
                  <a:pt x="3708990" y="487110"/>
                </a:cubicBezTo>
                <a:cubicBezTo>
                  <a:pt x="3697524" y="489658"/>
                  <a:pt x="3686099" y="492429"/>
                  <a:pt x="3674806" y="495656"/>
                </a:cubicBezTo>
                <a:cubicBezTo>
                  <a:pt x="3648755" y="503099"/>
                  <a:pt x="3643920" y="508295"/>
                  <a:pt x="3614986" y="512747"/>
                </a:cubicBezTo>
                <a:cubicBezTo>
                  <a:pt x="3589491" y="516669"/>
                  <a:pt x="3563610" y="517645"/>
                  <a:pt x="3538074" y="521293"/>
                </a:cubicBezTo>
                <a:cubicBezTo>
                  <a:pt x="3523695" y="523347"/>
                  <a:pt x="3509636" y="527241"/>
                  <a:pt x="3495345" y="529839"/>
                </a:cubicBezTo>
                <a:cubicBezTo>
                  <a:pt x="3442286" y="539486"/>
                  <a:pt x="3345889" y="553334"/>
                  <a:pt x="3307337" y="555476"/>
                </a:cubicBezTo>
                <a:cubicBezTo>
                  <a:pt x="3019805" y="571450"/>
                  <a:pt x="3204855" y="562930"/>
                  <a:pt x="2751861" y="572568"/>
                </a:cubicBezTo>
                <a:cubicBezTo>
                  <a:pt x="2674949" y="569719"/>
                  <a:pt x="2597948" y="568678"/>
                  <a:pt x="2521124" y="564022"/>
                </a:cubicBezTo>
                <a:cubicBezTo>
                  <a:pt x="2503828" y="562974"/>
                  <a:pt x="2487081" y="557290"/>
                  <a:pt x="2469849" y="555476"/>
                </a:cubicBezTo>
                <a:cubicBezTo>
                  <a:pt x="2370088" y="544975"/>
                  <a:pt x="2374441" y="551656"/>
                  <a:pt x="2290388" y="538385"/>
                </a:cubicBezTo>
                <a:cubicBezTo>
                  <a:pt x="2258929" y="533418"/>
                  <a:pt x="2227474" y="528202"/>
                  <a:pt x="2196384" y="521293"/>
                </a:cubicBezTo>
                <a:cubicBezTo>
                  <a:pt x="2176140" y="516794"/>
                  <a:pt x="2156899" y="508268"/>
                  <a:pt x="2136563" y="504201"/>
                </a:cubicBezTo>
                <a:cubicBezTo>
                  <a:pt x="2114043" y="499697"/>
                  <a:pt x="2090896" y="499148"/>
                  <a:pt x="2068197" y="495656"/>
                </a:cubicBezTo>
                <a:cubicBezTo>
                  <a:pt x="2026318" y="489213"/>
                  <a:pt x="2029560" y="487070"/>
                  <a:pt x="1991285" y="478564"/>
                </a:cubicBezTo>
                <a:cubicBezTo>
                  <a:pt x="1977106" y="475413"/>
                  <a:pt x="1962647" y="473541"/>
                  <a:pt x="1948556" y="470018"/>
                </a:cubicBezTo>
                <a:cubicBezTo>
                  <a:pt x="1939817" y="467833"/>
                  <a:pt x="1931752" y="463239"/>
                  <a:pt x="1922919" y="461472"/>
                </a:cubicBezTo>
                <a:cubicBezTo>
                  <a:pt x="1903167" y="457522"/>
                  <a:pt x="1882916" y="456530"/>
                  <a:pt x="1863098" y="452927"/>
                </a:cubicBezTo>
                <a:cubicBezTo>
                  <a:pt x="1851542" y="450826"/>
                  <a:pt x="1840432" y="446684"/>
                  <a:pt x="1828915" y="444381"/>
                </a:cubicBezTo>
                <a:cubicBezTo>
                  <a:pt x="1811924" y="440983"/>
                  <a:pt x="1794732" y="438684"/>
                  <a:pt x="1777640" y="435835"/>
                </a:cubicBezTo>
                <a:cubicBezTo>
                  <a:pt x="1769094" y="432986"/>
                  <a:pt x="1760664" y="429764"/>
                  <a:pt x="1752003" y="427289"/>
                </a:cubicBezTo>
                <a:cubicBezTo>
                  <a:pt x="1730501" y="421146"/>
                  <a:pt x="1696227" y="413721"/>
                  <a:pt x="1675091" y="410198"/>
                </a:cubicBezTo>
                <a:cubicBezTo>
                  <a:pt x="1655222" y="406886"/>
                  <a:pt x="1635139" y="404964"/>
                  <a:pt x="1615270" y="401652"/>
                </a:cubicBezTo>
                <a:cubicBezTo>
                  <a:pt x="1506431" y="383512"/>
                  <a:pt x="1659461" y="402764"/>
                  <a:pt x="1495629" y="384560"/>
                </a:cubicBezTo>
                <a:cubicBezTo>
                  <a:pt x="1442975" y="367011"/>
                  <a:pt x="1496590" y="383182"/>
                  <a:pt x="1410171" y="367469"/>
                </a:cubicBezTo>
                <a:cubicBezTo>
                  <a:pt x="1398615" y="365368"/>
                  <a:pt x="1387573" y="360854"/>
                  <a:pt x="1375988" y="358923"/>
                </a:cubicBezTo>
                <a:cubicBezTo>
                  <a:pt x="1353334" y="355147"/>
                  <a:pt x="1330447" y="352913"/>
                  <a:pt x="1307621" y="350377"/>
                </a:cubicBezTo>
                <a:cubicBezTo>
                  <a:pt x="1229289" y="341673"/>
                  <a:pt x="1226522" y="343675"/>
                  <a:pt x="1153797" y="333286"/>
                </a:cubicBezTo>
                <a:cubicBezTo>
                  <a:pt x="1136644" y="330836"/>
                  <a:pt x="1119675" y="327191"/>
                  <a:pt x="1102522" y="324740"/>
                </a:cubicBezTo>
                <a:cubicBezTo>
                  <a:pt x="1079787" y="321492"/>
                  <a:pt x="1056965" y="318877"/>
                  <a:pt x="1034156" y="316194"/>
                </a:cubicBezTo>
                <a:cubicBezTo>
                  <a:pt x="1008538" y="313180"/>
                  <a:pt x="982780" y="311296"/>
                  <a:pt x="957244" y="307648"/>
                </a:cubicBezTo>
                <a:cubicBezTo>
                  <a:pt x="942865" y="305594"/>
                  <a:pt x="928928" y="300904"/>
                  <a:pt x="914515" y="299102"/>
                </a:cubicBezTo>
                <a:cubicBezTo>
                  <a:pt x="747194" y="278188"/>
                  <a:pt x="885753" y="301758"/>
                  <a:pt x="760691" y="282011"/>
                </a:cubicBezTo>
                <a:lnTo>
                  <a:pt x="658141" y="264919"/>
                </a:lnTo>
                <a:cubicBezTo>
                  <a:pt x="641049" y="262070"/>
                  <a:pt x="623676" y="260575"/>
                  <a:pt x="606866" y="256373"/>
                </a:cubicBezTo>
                <a:cubicBezTo>
                  <a:pt x="521690" y="235080"/>
                  <a:pt x="561670" y="243144"/>
                  <a:pt x="487225" y="230736"/>
                </a:cubicBezTo>
                <a:lnTo>
                  <a:pt x="435950" y="213644"/>
                </a:lnTo>
                <a:cubicBezTo>
                  <a:pt x="407042" y="204008"/>
                  <a:pt x="369470" y="190759"/>
                  <a:pt x="341947" y="188007"/>
                </a:cubicBezTo>
                <a:lnTo>
                  <a:pt x="256489" y="179461"/>
                </a:lnTo>
                <a:cubicBezTo>
                  <a:pt x="237883" y="180555"/>
                  <a:pt x="122582" y="162803"/>
                  <a:pt x="85573" y="205099"/>
                </a:cubicBezTo>
                <a:cubicBezTo>
                  <a:pt x="49892" y="245878"/>
                  <a:pt x="50435" y="259239"/>
                  <a:pt x="34298" y="307648"/>
                </a:cubicBezTo>
                <a:lnTo>
                  <a:pt x="25752" y="333286"/>
                </a:lnTo>
                <a:lnTo>
                  <a:pt x="17206" y="358923"/>
                </a:lnTo>
                <a:cubicBezTo>
                  <a:pt x="14358" y="438684"/>
                  <a:pt x="13088" y="518516"/>
                  <a:pt x="8661" y="598205"/>
                </a:cubicBezTo>
                <a:cubicBezTo>
                  <a:pt x="-1652" y="783839"/>
                  <a:pt x="115" y="579645"/>
                  <a:pt x="115" y="709301"/>
                </a:cubicBez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19" name="Freeform: Shape 18"/>
          <p:cNvSpPr/>
          <p:nvPr/>
        </p:nvSpPr>
        <p:spPr bwMode="auto">
          <a:xfrm>
            <a:off x="6084606" y="3059394"/>
            <a:ext cx="991312" cy="2674834"/>
          </a:xfrm>
          <a:custGeom>
            <a:avLst/>
            <a:gdLst>
              <a:gd name="connsiteX0" fmla="*/ 623843 w 991312"/>
              <a:gd name="connsiteY0" fmla="*/ 0 h 2674834"/>
              <a:gd name="connsiteX1" fmla="*/ 726392 w 991312"/>
              <a:gd name="connsiteY1" fmla="*/ 85458 h 2674834"/>
              <a:gd name="connsiteX2" fmla="*/ 752030 w 991312"/>
              <a:gd name="connsiteY2" fmla="*/ 128187 h 2674834"/>
              <a:gd name="connsiteX3" fmla="*/ 794758 w 991312"/>
              <a:gd name="connsiteY3" fmla="*/ 179462 h 2674834"/>
              <a:gd name="connsiteX4" fmla="*/ 854579 w 991312"/>
              <a:gd name="connsiteY4" fmla="*/ 290557 h 2674834"/>
              <a:gd name="connsiteX5" fmla="*/ 880216 w 991312"/>
              <a:gd name="connsiteY5" fmla="*/ 333286 h 2674834"/>
              <a:gd name="connsiteX6" fmla="*/ 914400 w 991312"/>
              <a:gd name="connsiteY6" fmla="*/ 393107 h 2674834"/>
              <a:gd name="connsiteX7" fmla="*/ 922945 w 991312"/>
              <a:gd name="connsiteY7" fmla="*/ 427290 h 2674834"/>
              <a:gd name="connsiteX8" fmla="*/ 940037 w 991312"/>
              <a:gd name="connsiteY8" fmla="*/ 546931 h 2674834"/>
              <a:gd name="connsiteX9" fmla="*/ 948583 w 991312"/>
              <a:gd name="connsiteY9" fmla="*/ 760576 h 2674834"/>
              <a:gd name="connsiteX10" fmla="*/ 965674 w 991312"/>
              <a:gd name="connsiteY10" fmla="*/ 1239141 h 2674834"/>
              <a:gd name="connsiteX11" fmla="*/ 974220 w 991312"/>
              <a:gd name="connsiteY11" fmla="*/ 1469877 h 2674834"/>
              <a:gd name="connsiteX12" fmla="*/ 991312 w 991312"/>
              <a:gd name="connsiteY12" fmla="*/ 1623701 h 2674834"/>
              <a:gd name="connsiteX13" fmla="*/ 982766 w 991312"/>
              <a:gd name="connsiteY13" fmla="*/ 2144995 h 2674834"/>
              <a:gd name="connsiteX14" fmla="*/ 974220 w 991312"/>
              <a:gd name="connsiteY14" fmla="*/ 2375731 h 2674834"/>
              <a:gd name="connsiteX15" fmla="*/ 957129 w 991312"/>
              <a:gd name="connsiteY15" fmla="*/ 2461189 h 2674834"/>
              <a:gd name="connsiteX16" fmla="*/ 948583 w 991312"/>
              <a:gd name="connsiteY16" fmla="*/ 2486827 h 2674834"/>
              <a:gd name="connsiteX17" fmla="*/ 914400 w 991312"/>
              <a:gd name="connsiteY17" fmla="*/ 2538101 h 2674834"/>
              <a:gd name="connsiteX18" fmla="*/ 897308 w 991312"/>
              <a:gd name="connsiteY18" fmla="*/ 2563739 h 2674834"/>
              <a:gd name="connsiteX19" fmla="*/ 811850 w 991312"/>
              <a:gd name="connsiteY19" fmla="*/ 2632105 h 2674834"/>
              <a:gd name="connsiteX20" fmla="*/ 777667 w 991312"/>
              <a:gd name="connsiteY20" fmla="*/ 2649197 h 2674834"/>
              <a:gd name="connsiteX21" fmla="*/ 709301 w 991312"/>
              <a:gd name="connsiteY21" fmla="*/ 2674834 h 2674834"/>
              <a:gd name="connsiteX22" fmla="*/ 623843 w 991312"/>
              <a:gd name="connsiteY22" fmla="*/ 2666288 h 2674834"/>
              <a:gd name="connsiteX23" fmla="*/ 598205 w 991312"/>
              <a:gd name="connsiteY23" fmla="*/ 2657742 h 2674834"/>
              <a:gd name="connsiteX24" fmla="*/ 572568 w 991312"/>
              <a:gd name="connsiteY24" fmla="*/ 2632105 h 2674834"/>
              <a:gd name="connsiteX25" fmla="*/ 487110 w 991312"/>
              <a:gd name="connsiteY25" fmla="*/ 2606468 h 2674834"/>
              <a:gd name="connsiteX26" fmla="*/ 418744 w 991312"/>
              <a:gd name="connsiteY26" fmla="*/ 2580830 h 2674834"/>
              <a:gd name="connsiteX27" fmla="*/ 393106 w 991312"/>
              <a:gd name="connsiteY27" fmla="*/ 2563739 h 2674834"/>
              <a:gd name="connsiteX28" fmla="*/ 358923 w 991312"/>
              <a:gd name="connsiteY28" fmla="*/ 2546647 h 2674834"/>
              <a:gd name="connsiteX29" fmla="*/ 333286 w 991312"/>
              <a:gd name="connsiteY29" fmla="*/ 2529556 h 2674834"/>
              <a:gd name="connsiteX30" fmla="*/ 282011 w 991312"/>
              <a:gd name="connsiteY30" fmla="*/ 2512464 h 2674834"/>
              <a:gd name="connsiteX31" fmla="*/ 230736 w 991312"/>
              <a:gd name="connsiteY31" fmla="*/ 2486827 h 2674834"/>
              <a:gd name="connsiteX32" fmla="*/ 179461 w 991312"/>
              <a:gd name="connsiteY32" fmla="*/ 2461189 h 2674834"/>
              <a:gd name="connsiteX33" fmla="*/ 153824 w 991312"/>
              <a:gd name="connsiteY33" fmla="*/ 2444098 h 2674834"/>
              <a:gd name="connsiteX34" fmla="*/ 102549 w 991312"/>
              <a:gd name="connsiteY34" fmla="*/ 2427006 h 2674834"/>
              <a:gd name="connsiteX35" fmla="*/ 76912 w 991312"/>
              <a:gd name="connsiteY35" fmla="*/ 2418460 h 2674834"/>
              <a:gd name="connsiteX36" fmla="*/ 25637 w 991312"/>
              <a:gd name="connsiteY36" fmla="*/ 2435552 h 2674834"/>
              <a:gd name="connsiteX37" fmla="*/ 0 w 991312"/>
              <a:gd name="connsiteY37" fmla="*/ 2444098 h 2674834"/>
              <a:gd name="connsiteX38" fmla="*/ 25637 w 991312"/>
              <a:gd name="connsiteY38" fmla="*/ 2435552 h 2674834"/>
              <a:gd name="connsiteX39" fmla="*/ 42729 w 991312"/>
              <a:gd name="connsiteY39" fmla="*/ 2427006 h 267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91312" h="2674834">
                <a:moveTo>
                  <a:pt x="623843" y="0"/>
                </a:moveTo>
                <a:cubicBezTo>
                  <a:pt x="658026" y="28486"/>
                  <a:pt x="694928" y="53994"/>
                  <a:pt x="726392" y="85458"/>
                </a:cubicBezTo>
                <a:cubicBezTo>
                  <a:pt x="738137" y="97203"/>
                  <a:pt x="742260" y="114754"/>
                  <a:pt x="752030" y="128187"/>
                </a:cubicBezTo>
                <a:cubicBezTo>
                  <a:pt x="765116" y="146180"/>
                  <a:pt x="782094" y="161170"/>
                  <a:pt x="794758" y="179462"/>
                </a:cubicBezTo>
                <a:cubicBezTo>
                  <a:pt x="822614" y="219698"/>
                  <a:pt x="831825" y="248840"/>
                  <a:pt x="854579" y="290557"/>
                </a:cubicBezTo>
                <a:cubicBezTo>
                  <a:pt x="862533" y="305139"/>
                  <a:pt x="872150" y="318766"/>
                  <a:pt x="880216" y="333286"/>
                </a:cubicBezTo>
                <a:cubicBezTo>
                  <a:pt x="916353" y="398333"/>
                  <a:pt x="878590" y="339394"/>
                  <a:pt x="914400" y="393107"/>
                </a:cubicBezTo>
                <a:cubicBezTo>
                  <a:pt x="917248" y="404501"/>
                  <a:pt x="921014" y="415705"/>
                  <a:pt x="922945" y="427290"/>
                </a:cubicBezTo>
                <a:cubicBezTo>
                  <a:pt x="929568" y="467027"/>
                  <a:pt x="940037" y="546931"/>
                  <a:pt x="940037" y="546931"/>
                </a:cubicBezTo>
                <a:cubicBezTo>
                  <a:pt x="942886" y="618146"/>
                  <a:pt x="946518" y="689334"/>
                  <a:pt x="948583" y="760576"/>
                </a:cubicBezTo>
                <a:cubicBezTo>
                  <a:pt x="961846" y="1218140"/>
                  <a:pt x="945641" y="998724"/>
                  <a:pt x="965674" y="1239141"/>
                </a:cubicBezTo>
                <a:cubicBezTo>
                  <a:pt x="968523" y="1316053"/>
                  <a:pt x="970175" y="1393019"/>
                  <a:pt x="974220" y="1469877"/>
                </a:cubicBezTo>
                <a:cubicBezTo>
                  <a:pt x="977677" y="1535551"/>
                  <a:pt x="982742" y="1563711"/>
                  <a:pt x="991312" y="1623701"/>
                </a:cubicBezTo>
                <a:cubicBezTo>
                  <a:pt x="988463" y="1797466"/>
                  <a:pt x="986715" y="1971252"/>
                  <a:pt x="982766" y="2144995"/>
                </a:cubicBezTo>
                <a:cubicBezTo>
                  <a:pt x="981017" y="2221940"/>
                  <a:pt x="978876" y="2298907"/>
                  <a:pt x="974220" y="2375731"/>
                </a:cubicBezTo>
                <a:cubicBezTo>
                  <a:pt x="972929" y="2397032"/>
                  <a:pt x="963650" y="2438365"/>
                  <a:pt x="957129" y="2461189"/>
                </a:cubicBezTo>
                <a:cubicBezTo>
                  <a:pt x="954654" y="2469851"/>
                  <a:pt x="952958" y="2478952"/>
                  <a:pt x="948583" y="2486827"/>
                </a:cubicBezTo>
                <a:cubicBezTo>
                  <a:pt x="938607" y="2504783"/>
                  <a:pt x="925794" y="2521010"/>
                  <a:pt x="914400" y="2538101"/>
                </a:cubicBezTo>
                <a:cubicBezTo>
                  <a:pt x="908703" y="2546647"/>
                  <a:pt x="905198" y="2557164"/>
                  <a:pt x="897308" y="2563739"/>
                </a:cubicBezTo>
                <a:cubicBezTo>
                  <a:pt x="883808" y="2574989"/>
                  <a:pt x="832644" y="2619108"/>
                  <a:pt x="811850" y="2632105"/>
                </a:cubicBezTo>
                <a:cubicBezTo>
                  <a:pt x="801047" y="2638857"/>
                  <a:pt x="788728" y="2642877"/>
                  <a:pt x="777667" y="2649197"/>
                </a:cubicBezTo>
                <a:cubicBezTo>
                  <a:pt x="730273" y="2676279"/>
                  <a:pt x="775778" y="2661538"/>
                  <a:pt x="709301" y="2674834"/>
                </a:cubicBezTo>
                <a:cubicBezTo>
                  <a:pt x="680815" y="2671985"/>
                  <a:pt x="652138" y="2670641"/>
                  <a:pt x="623843" y="2666288"/>
                </a:cubicBezTo>
                <a:cubicBezTo>
                  <a:pt x="614939" y="2664918"/>
                  <a:pt x="605700" y="2662739"/>
                  <a:pt x="598205" y="2657742"/>
                </a:cubicBezTo>
                <a:cubicBezTo>
                  <a:pt x="588149" y="2651038"/>
                  <a:pt x="583133" y="2637974"/>
                  <a:pt x="572568" y="2632105"/>
                </a:cubicBezTo>
                <a:cubicBezTo>
                  <a:pt x="551058" y="2620155"/>
                  <a:pt x="512104" y="2613609"/>
                  <a:pt x="487110" y="2606468"/>
                </a:cubicBezTo>
                <a:cubicBezTo>
                  <a:pt x="469854" y="2601538"/>
                  <a:pt x="430782" y="2586849"/>
                  <a:pt x="418744" y="2580830"/>
                </a:cubicBezTo>
                <a:cubicBezTo>
                  <a:pt x="409557" y="2576237"/>
                  <a:pt x="402024" y="2568835"/>
                  <a:pt x="393106" y="2563739"/>
                </a:cubicBezTo>
                <a:cubicBezTo>
                  <a:pt x="382045" y="2557419"/>
                  <a:pt x="369984" y="2552967"/>
                  <a:pt x="358923" y="2546647"/>
                </a:cubicBezTo>
                <a:cubicBezTo>
                  <a:pt x="350006" y="2541551"/>
                  <a:pt x="342671" y="2533727"/>
                  <a:pt x="333286" y="2529556"/>
                </a:cubicBezTo>
                <a:cubicBezTo>
                  <a:pt x="316823" y="2522239"/>
                  <a:pt x="297001" y="2522458"/>
                  <a:pt x="282011" y="2512464"/>
                </a:cubicBezTo>
                <a:cubicBezTo>
                  <a:pt x="248878" y="2490375"/>
                  <a:pt x="266117" y="2498620"/>
                  <a:pt x="230736" y="2486827"/>
                </a:cubicBezTo>
                <a:cubicBezTo>
                  <a:pt x="157275" y="2437851"/>
                  <a:pt x="250215" y="2496565"/>
                  <a:pt x="179461" y="2461189"/>
                </a:cubicBezTo>
                <a:cubicBezTo>
                  <a:pt x="170275" y="2456596"/>
                  <a:pt x="163209" y="2448269"/>
                  <a:pt x="153824" y="2444098"/>
                </a:cubicBezTo>
                <a:cubicBezTo>
                  <a:pt x="137361" y="2436781"/>
                  <a:pt x="119641" y="2432703"/>
                  <a:pt x="102549" y="2427006"/>
                </a:cubicBezTo>
                <a:lnTo>
                  <a:pt x="76912" y="2418460"/>
                </a:lnTo>
                <a:lnTo>
                  <a:pt x="25637" y="2435552"/>
                </a:lnTo>
                <a:lnTo>
                  <a:pt x="0" y="2444098"/>
                </a:lnTo>
                <a:cubicBezTo>
                  <a:pt x="0" y="2444098"/>
                  <a:pt x="17580" y="2439580"/>
                  <a:pt x="25637" y="2435552"/>
                </a:cubicBezTo>
                <a:lnTo>
                  <a:pt x="42729" y="2427006"/>
                </a:ln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22" name="Freeform: Shape 21"/>
          <p:cNvSpPr/>
          <p:nvPr/>
        </p:nvSpPr>
        <p:spPr bwMode="auto">
          <a:xfrm>
            <a:off x="6076060" y="3119215"/>
            <a:ext cx="2427005" cy="3298677"/>
          </a:xfrm>
          <a:custGeom>
            <a:avLst/>
            <a:gdLst>
              <a:gd name="connsiteX0" fmla="*/ 2427005 w 2427005"/>
              <a:gd name="connsiteY0" fmla="*/ 0 h 3298677"/>
              <a:gd name="connsiteX1" fmla="*/ 2401368 w 2427005"/>
              <a:gd name="connsiteY1" fmla="*/ 264920 h 3298677"/>
              <a:gd name="connsiteX2" fmla="*/ 2418460 w 2427005"/>
              <a:gd name="connsiteY2" fmla="*/ 880217 h 3298677"/>
              <a:gd name="connsiteX3" fmla="*/ 2384276 w 2427005"/>
              <a:gd name="connsiteY3" fmla="*/ 1273323 h 3298677"/>
              <a:gd name="connsiteX4" fmla="*/ 2367185 w 2427005"/>
              <a:gd name="connsiteY4" fmla="*/ 1341690 h 3298677"/>
              <a:gd name="connsiteX5" fmla="*/ 2350093 w 2427005"/>
              <a:gd name="connsiteY5" fmla="*/ 1444239 h 3298677"/>
              <a:gd name="connsiteX6" fmla="*/ 2324456 w 2427005"/>
              <a:gd name="connsiteY6" fmla="*/ 1538243 h 3298677"/>
              <a:gd name="connsiteX7" fmla="*/ 2298819 w 2427005"/>
              <a:gd name="connsiteY7" fmla="*/ 1640792 h 3298677"/>
              <a:gd name="connsiteX8" fmla="*/ 2273181 w 2427005"/>
              <a:gd name="connsiteY8" fmla="*/ 1743342 h 3298677"/>
              <a:gd name="connsiteX9" fmla="*/ 2256090 w 2427005"/>
              <a:gd name="connsiteY9" fmla="*/ 1820254 h 3298677"/>
              <a:gd name="connsiteX10" fmla="*/ 2247544 w 2427005"/>
              <a:gd name="connsiteY10" fmla="*/ 1862983 h 3298677"/>
              <a:gd name="connsiteX11" fmla="*/ 2221906 w 2427005"/>
              <a:gd name="connsiteY11" fmla="*/ 1956987 h 3298677"/>
              <a:gd name="connsiteX12" fmla="*/ 2213361 w 2427005"/>
              <a:gd name="connsiteY12" fmla="*/ 2008262 h 3298677"/>
              <a:gd name="connsiteX13" fmla="*/ 2187723 w 2427005"/>
              <a:gd name="connsiteY13" fmla="*/ 2187723 h 3298677"/>
              <a:gd name="connsiteX14" fmla="*/ 2153540 w 2427005"/>
              <a:gd name="connsiteY14" fmla="*/ 2418460 h 3298677"/>
              <a:gd name="connsiteX15" fmla="*/ 2144994 w 2427005"/>
              <a:gd name="connsiteY15" fmla="*/ 2469735 h 3298677"/>
              <a:gd name="connsiteX16" fmla="*/ 2127903 w 2427005"/>
              <a:gd name="connsiteY16" fmla="*/ 2615013 h 3298677"/>
              <a:gd name="connsiteX17" fmla="*/ 2119357 w 2427005"/>
              <a:gd name="connsiteY17" fmla="*/ 2751746 h 3298677"/>
              <a:gd name="connsiteX18" fmla="*/ 2068082 w 2427005"/>
              <a:gd name="connsiteY18" fmla="*/ 2854295 h 3298677"/>
              <a:gd name="connsiteX19" fmla="*/ 2042445 w 2427005"/>
              <a:gd name="connsiteY19" fmla="*/ 2879933 h 3298677"/>
              <a:gd name="connsiteX20" fmla="*/ 1999716 w 2427005"/>
              <a:gd name="connsiteY20" fmla="*/ 2939753 h 3298677"/>
              <a:gd name="connsiteX21" fmla="*/ 1905712 w 2427005"/>
              <a:gd name="connsiteY21" fmla="*/ 3067940 h 3298677"/>
              <a:gd name="connsiteX22" fmla="*/ 1854437 w 2427005"/>
              <a:gd name="connsiteY22" fmla="*/ 3119215 h 3298677"/>
              <a:gd name="connsiteX23" fmla="*/ 1828800 w 2427005"/>
              <a:gd name="connsiteY23" fmla="*/ 3136306 h 3298677"/>
              <a:gd name="connsiteX24" fmla="*/ 1768979 w 2427005"/>
              <a:gd name="connsiteY24" fmla="*/ 3196127 h 3298677"/>
              <a:gd name="connsiteX25" fmla="*/ 1717704 w 2427005"/>
              <a:gd name="connsiteY25" fmla="*/ 3230310 h 3298677"/>
              <a:gd name="connsiteX26" fmla="*/ 1615155 w 2427005"/>
              <a:gd name="connsiteY26" fmla="*/ 3221764 h 3298677"/>
              <a:gd name="connsiteX27" fmla="*/ 1495514 w 2427005"/>
              <a:gd name="connsiteY27" fmla="*/ 3204673 h 3298677"/>
              <a:gd name="connsiteX28" fmla="*/ 1452785 w 2427005"/>
              <a:gd name="connsiteY28" fmla="*/ 3187581 h 3298677"/>
              <a:gd name="connsiteX29" fmla="*/ 1375873 w 2427005"/>
              <a:gd name="connsiteY29" fmla="*/ 3170490 h 3298677"/>
              <a:gd name="connsiteX30" fmla="*/ 1273323 w 2427005"/>
              <a:gd name="connsiteY30" fmla="*/ 3153398 h 3298677"/>
              <a:gd name="connsiteX31" fmla="*/ 1239140 w 2427005"/>
              <a:gd name="connsiteY31" fmla="*/ 3144852 h 3298677"/>
              <a:gd name="connsiteX32" fmla="*/ 1119499 w 2427005"/>
              <a:gd name="connsiteY32" fmla="*/ 3127761 h 3298677"/>
              <a:gd name="connsiteX33" fmla="*/ 786213 w 2427005"/>
              <a:gd name="connsiteY33" fmla="*/ 3136306 h 3298677"/>
              <a:gd name="connsiteX34" fmla="*/ 760576 w 2427005"/>
              <a:gd name="connsiteY34" fmla="*/ 3144852 h 3298677"/>
              <a:gd name="connsiteX35" fmla="*/ 700755 w 2427005"/>
              <a:gd name="connsiteY35" fmla="*/ 3153398 h 3298677"/>
              <a:gd name="connsiteX36" fmla="*/ 623843 w 2427005"/>
              <a:gd name="connsiteY36" fmla="*/ 3170490 h 3298677"/>
              <a:gd name="connsiteX37" fmla="*/ 564022 w 2427005"/>
              <a:gd name="connsiteY37" fmla="*/ 3179035 h 3298677"/>
              <a:gd name="connsiteX38" fmla="*/ 427290 w 2427005"/>
              <a:gd name="connsiteY38" fmla="*/ 3196127 h 3298677"/>
              <a:gd name="connsiteX39" fmla="*/ 358923 w 2427005"/>
              <a:gd name="connsiteY39" fmla="*/ 3213219 h 3298677"/>
              <a:gd name="connsiteX40" fmla="*/ 273465 w 2427005"/>
              <a:gd name="connsiteY40" fmla="*/ 3230310 h 3298677"/>
              <a:gd name="connsiteX41" fmla="*/ 230736 w 2427005"/>
              <a:gd name="connsiteY41" fmla="*/ 3247402 h 3298677"/>
              <a:gd name="connsiteX42" fmla="*/ 145278 w 2427005"/>
              <a:gd name="connsiteY42" fmla="*/ 3264493 h 3298677"/>
              <a:gd name="connsiteX43" fmla="*/ 51275 w 2427005"/>
              <a:gd name="connsiteY43" fmla="*/ 3290131 h 3298677"/>
              <a:gd name="connsiteX44" fmla="*/ 0 w 2427005"/>
              <a:gd name="connsiteY44" fmla="*/ 3298677 h 329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427005" h="3298677">
                <a:moveTo>
                  <a:pt x="2427005" y="0"/>
                </a:moveTo>
                <a:cubicBezTo>
                  <a:pt x="2418459" y="88307"/>
                  <a:pt x="2399256" y="176226"/>
                  <a:pt x="2401368" y="264920"/>
                </a:cubicBezTo>
                <a:cubicBezTo>
                  <a:pt x="2411949" y="709324"/>
                  <a:pt x="2405927" y="504235"/>
                  <a:pt x="2418460" y="880217"/>
                </a:cubicBezTo>
                <a:cubicBezTo>
                  <a:pt x="2408573" y="1038401"/>
                  <a:pt x="2409998" y="1131850"/>
                  <a:pt x="2384276" y="1273323"/>
                </a:cubicBezTo>
                <a:cubicBezTo>
                  <a:pt x="2380074" y="1296434"/>
                  <a:pt x="2371792" y="1318656"/>
                  <a:pt x="2367185" y="1341690"/>
                </a:cubicBezTo>
                <a:cubicBezTo>
                  <a:pt x="2360389" y="1375672"/>
                  <a:pt x="2356480" y="1410178"/>
                  <a:pt x="2350093" y="1444239"/>
                </a:cubicBezTo>
                <a:cubicBezTo>
                  <a:pt x="2346073" y="1465681"/>
                  <a:pt x="2327901" y="1525150"/>
                  <a:pt x="2324456" y="1538243"/>
                </a:cubicBezTo>
                <a:cubicBezTo>
                  <a:pt x="2315489" y="1572318"/>
                  <a:pt x="2307365" y="1606609"/>
                  <a:pt x="2298819" y="1640792"/>
                </a:cubicBezTo>
                <a:cubicBezTo>
                  <a:pt x="2290273" y="1674975"/>
                  <a:pt x="2280824" y="1708946"/>
                  <a:pt x="2273181" y="1743342"/>
                </a:cubicBezTo>
                <a:cubicBezTo>
                  <a:pt x="2267484" y="1768979"/>
                  <a:pt x="2261593" y="1794574"/>
                  <a:pt x="2256090" y="1820254"/>
                </a:cubicBezTo>
                <a:cubicBezTo>
                  <a:pt x="2253047" y="1834457"/>
                  <a:pt x="2251067" y="1848892"/>
                  <a:pt x="2247544" y="1862983"/>
                </a:cubicBezTo>
                <a:cubicBezTo>
                  <a:pt x="2239666" y="1894492"/>
                  <a:pt x="2229345" y="1925371"/>
                  <a:pt x="2221906" y="1956987"/>
                </a:cubicBezTo>
                <a:cubicBezTo>
                  <a:pt x="2217937" y="1973854"/>
                  <a:pt x="2215900" y="1991122"/>
                  <a:pt x="2213361" y="2008262"/>
                </a:cubicBezTo>
                <a:cubicBezTo>
                  <a:pt x="2204505" y="2068037"/>
                  <a:pt x="2196269" y="2127903"/>
                  <a:pt x="2187723" y="2187723"/>
                </a:cubicBezTo>
                <a:cubicBezTo>
                  <a:pt x="2171565" y="2300830"/>
                  <a:pt x="2170962" y="2308122"/>
                  <a:pt x="2153540" y="2418460"/>
                </a:cubicBezTo>
                <a:cubicBezTo>
                  <a:pt x="2150838" y="2435575"/>
                  <a:pt x="2146433" y="2452467"/>
                  <a:pt x="2144994" y="2469735"/>
                </a:cubicBezTo>
                <a:cubicBezTo>
                  <a:pt x="2135242" y="2586759"/>
                  <a:pt x="2143174" y="2538648"/>
                  <a:pt x="2127903" y="2615013"/>
                </a:cubicBezTo>
                <a:cubicBezTo>
                  <a:pt x="2125054" y="2660591"/>
                  <a:pt x="2125527" y="2706498"/>
                  <a:pt x="2119357" y="2751746"/>
                </a:cubicBezTo>
                <a:cubicBezTo>
                  <a:pt x="2114967" y="2783938"/>
                  <a:pt x="2090370" y="2832006"/>
                  <a:pt x="2068082" y="2854295"/>
                </a:cubicBezTo>
                <a:cubicBezTo>
                  <a:pt x="2059536" y="2862841"/>
                  <a:pt x="2049995" y="2870496"/>
                  <a:pt x="2042445" y="2879933"/>
                </a:cubicBezTo>
                <a:cubicBezTo>
                  <a:pt x="2027137" y="2899068"/>
                  <a:pt x="2013959" y="2919813"/>
                  <a:pt x="1999716" y="2939753"/>
                </a:cubicBezTo>
                <a:cubicBezTo>
                  <a:pt x="1978946" y="3002064"/>
                  <a:pt x="1987815" y="2985837"/>
                  <a:pt x="1905712" y="3067940"/>
                </a:cubicBezTo>
                <a:cubicBezTo>
                  <a:pt x="1888620" y="3085032"/>
                  <a:pt x="1872503" y="3103157"/>
                  <a:pt x="1854437" y="3119215"/>
                </a:cubicBezTo>
                <a:cubicBezTo>
                  <a:pt x="1846761" y="3126038"/>
                  <a:pt x="1836434" y="3129435"/>
                  <a:pt x="1828800" y="3136306"/>
                </a:cubicBezTo>
                <a:cubicBezTo>
                  <a:pt x="1807839" y="3155171"/>
                  <a:pt x="1792443" y="3180485"/>
                  <a:pt x="1768979" y="3196127"/>
                </a:cubicBezTo>
                <a:lnTo>
                  <a:pt x="1717704" y="3230310"/>
                </a:lnTo>
                <a:cubicBezTo>
                  <a:pt x="1683521" y="3227461"/>
                  <a:pt x="1649230" y="3225696"/>
                  <a:pt x="1615155" y="3221764"/>
                </a:cubicBezTo>
                <a:cubicBezTo>
                  <a:pt x="1575135" y="3217146"/>
                  <a:pt x="1495514" y="3204673"/>
                  <a:pt x="1495514" y="3204673"/>
                </a:cubicBezTo>
                <a:cubicBezTo>
                  <a:pt x="1481271" y="3198976"/>
                  <a:pt x="1467338" y="3192432"/>
                  <a:pt x="1452785" y="3187581"/>
                </a:cubicBezTo>
                <a:cubicBezTo>
                  <a:pt x="1436730" y="3182229"/>
                  <a:pt x="1390274" y="3173031"/>
                  <a:pt x="1375873" y="3170490"/>
                </a:cubicBezTo>
                <a:cubicBezTo>
                  <a:pt x="1341745" y="3164468"/>
                  <a:pt x="1306943" y="3161803"/>
                  <a:pt x="1273323" y="3153398"/>
                </a:cubicBezTo>
                <a:cubicBezTo>
                  <a:pt x="1261929" y="3150549"/>
                  <a:pt x="1250657" y="3147155"/>
                  <a:pt x="1239140" y="3144852"/>
                </a:cubicBezTo>
                <a:cubicBezTo>
                  <a:pt x="1198063" y="3136636"/>
                  <a:pt x="1161517" y="3133013"/>
                  <a:pt x="1119499" y="3127761"/>
                </a:cubicBezTo>
                <a:cubicBezTo>
                  <a:pt x="1008404" y="3130609"/>
                  <a:pt x="897219" y="3131020"/>
                  <a:pt x="786213" y="3136306"/>
                </a:cubicBezTo>
                <a:cubicBezTo>
                  <a:pt x="777215" y="3136734"/>
                  <a:pt x="769409" y="3143085"/>
                  <a:pt x="760576" y="3144852"/>
                </a:cubicBezTo>
                <a:cubicBezTo>
                  <a:pt x="740824" y="3148802"/>
                  <a:pt x="720624" y="3150086"/>
                  <a:pt x="700755" y="3153398"/>
                </a:cubicBezTo>
                <a:cubicBezTo>
                  <a:pt x="497047" y="3187350"/>
                  <a:pt x="792973" y="3139740"/>
                  <a:pt x="623843" y="3170490"/>
                </a:cubicBezTo>
                <a:cubicBezTo>
                  <a:pt x="604025" y="3174093"/>
                  <a:pt x="583962" y="3176187"/>
                  <a:pt x="564022" y="3179035"/>
                </a:cubicBezTo>
                <a:cubicBezTo>
                  <a:pt x="493069" y="3202687"/>
                  <a:pt x="588930" y="3173035"/>
                  <a:pt x="427290" y="3196127"/>
                </a:cubicBezTo>
                <a:cubicBezTo>
                  <a:pt x="404036" y="3199449"/>
                  <a:pt x="381957" y="3208612"/>
                  <a:pt x="358923" y="3213219"/>
                </a:cubicBezTo>
                <a:cubicBezTo>
                  <a:pt x="330437" y="3218916"/>
                  <a:pt x="300437" y="3219521"/>
                  <a:pt x="273465" y="3230310"/>
                </a:cubicBezTo>
                <a:cubicBezTo>
                  <a:pt x="259222" y="3236007"/>
                  <a:pt x="245558" y="3243449"/>
                  <a:pt x="230736" y="3247402"/>
                </a:cubicBezTo>
                <a:cubicBezTo>
                  <a:pt x="202667" y="3254887"/>
                  <a:pt x="172837" y="3255306"/>
                  <a:pt x="145278" y="3264493"/>
                </a:cubicBezTo>
                <a:cubicBezTo>
                  <a:pt x="112140" y="3275539"/>
                  <a:pt x="89828" y="3283705"/>
                  <a:pt x="51275" y="3290131"/>
                </a:cubicBezTo>
                <a:lnTo>
                  <a:pt x="0" y="3298677"/>
                </a:ln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021"/>
          <a:stretch/>
        </p:blipFill>
        <p:spPr>
          <a:xfrm>
            <a:off x="4458258" y="3782777"/>
            <a:ext cx="203425" cy="18708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1362" y="1489996"/>
            <a:ext cx="796954" cy="29052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3338021" y="695308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SharePoint Structure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 Aligned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With Records</a:t>
            </a:r>
          </a:p>
        </p:txBody>
      </p:sp>
    </p:spTree>
    <p:extLst>
      <p:ext uri="{BB962C8B-B14F-4D97-AF65-F5344CB8AC3E}">
        <p14:creationId xmlns:p14="http://schemas.microsoft.com/office/powerpoint/2010/main" val="394120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457CD-A95C-4728-BBA7-CE246868C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(5) Steps of an EDRMS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2194C-A4EE-41B8-A32D-D7891AE11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Build/Fix Retention Schedule</a:t>
            </a:r>
          </a:p>
          <a:p>
            <a:pPr lvl="1"/>
            <a:r>
              <a:rPr lang="en-CA" dirty="0"/>
              <a:t>Make it Software-Ready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Metadata Mapping</a:t>
            </a:r>
          </a:p>
          <a:p>
            <a:pPr lvl="1"/>
            <a:r>
              <a:rPr lang="en-CA" dirty="0"/>
              <a:t>Define Business Metadata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RM Add-In Software</a:t>
            </a:r>
          </a:p>
          <a:p>
            <a:pPr lvl="1"/>
            <a:r>
              <a:rPr lang="en-CA" dirty="0"/>
              <a:t>Select/Install/Configure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Configure SharePoint + RM Software</a:t>
            </a:r>
          </a:p>
          <a:p>
            <a:pPr lvl="1"/>
            <a:r>
              <a:rPr lang="en-CA" dirty="0"/>
              <a:t>Content Types/Libraries/etc.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Define RBR Rules</a:t>
            </a:r>
          </a:p>
          <a:p>
            <a:pPr lvl="1"/>
            <a:r>
              <a:rPr lang="en-CA" dirty="0"/>
              <a:t>Automate declaration, classification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918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EDRMS Ready Retention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/>
              <a:t>Spreadsheet Format</a:t>
            </a:r>
          </a:p>
          <a:p>
            <a:pPr lvl="1"/>
            <a:r>
              <a:rPr lang="en-CA" sz="1600" dirty="0"/>
              <a:t>One tab for each Primary (Business Function)</a:t>
            </a:r>
          </a:p>
          <a:p>
            <a:pPr lvl="1"/>
            <a:r>
              <a:rPr lang="en-CA" sz="1600" dirty="0"/>
              <a:t>One row for each category (Business activity)</a:t>
            </a:r>
          </a:p>
          <a:p>
            <a:r>
              <a:rPr lang="en-CA" sz="2000" dirty="0"/>
              <a:t>Ignores organizational Structure</a:t>
            </a:r>
          </a:p>
          <a:p>
            <a:r>
              <a:rPr lang="en-CA" sz="2000" dirty="0"/>
              <a:t>Companion document</a:t>
            </a:r>
          </a:p>
          <a:p>
            <a:pPr lvl="1"/>
            <a:r>
              <a:rPr lang="en-CA" sz="1800" dirty="0"/>
              <a:t>Data Nomenclature Standardization</a:t>
            </a:r>
          </a:p>
          <a:p>
            <a:r>
              <a:rPr lang="en-CA" sz="2000" dirty="0"/>
              <a:t>Explicit Case Designations</a:t>
            </a:r>
          </a:p>
          <a:p>
            <a:r>
              <a:rPr lang="en-CA" sz="2000" dirty="0"/>
              <a:t>Specifies (4) Types of Retention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1800" dirty="0"/>
              <a:t>Event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1800" dirty="0"/>
              <a:t>Time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1800" dirty="0"/>
              <a:t>Relationship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1800" dirty="0"/>
              <a:t>Document Field Property</a:t>
            </a:r>
          </a:p>
          <a:p>
            <a:pPr marL="514350" indent="-457200"/>
            <a:r>
              <a:rPr lang="en-CA" sz="2000" dirty="0"/>
              <a:t>Two separated retention Periods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1800" dirty="0"/>
              <a:t>Business retention period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1800" dirty="0"/>
              <a:t>Official (Legal) retention period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018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143626"/>
            <a:ext cx="2514600" cy="2590800"/>
          </a:xfrm>
        </p:spPr>
        <p:txBody>
          <a:bodyPr/>
          <a:lstStyle/>
          <a:p>
            <a:r>
              <a:rPr lang="en-CA" dirty="0"/>
              <a:t>We Need to Move From This…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0052"/>
            <a:ext cx="5950493" cy="68379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352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1400" y="2057400"/>
            <a:ext cx="1600200" cy="2667000"/>
          </a:xfrm>
        </p:spPr>
        <p:txBody>
          <a:bodyPr/>
          <a:lstStyle/>
          <a:p>
            <a:r>
              <a:rPr lang="en-CA" dirty="0"/>
              <a:t>To This..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9" y="-11186"/>
            <a:ext cx="7086601" cy="686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5454"/>
            <a:ext cx="8229600" cy="1447800"/>
          </a:xfrm>
        </p:spPr>
        <p:txBody>
          <a:bodyPr/>
          <a:lstStyle/>
          <a:p>
            <a:pPr algn="ctr"/>
            <a:r>
              <a:rPr lang="en-CA" sz="4000" b="1" dirty="0">
                <a:solidFill>
                  <a:srgbClr val="A50021"/>
                </a:solidFill>
              </a:rPr>
              <a:t>The Big 4 EDRMS Mistakes</a:t>
            </a:r>
            <a:br>
              <a:rPr lang="en-CA" dirty="0"/>
            </a:br>
            <a:r>
              <a:rPr lang="en-CA" dirty="0"/>
              <a:t>Expectations Doomed to Failure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101406" y="3048000"/>
            <a:ext cx="6941187" cy="533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7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1.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Identify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Records of Business Value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101406" y="3962058"/>
            <a:ext cx="6934200" cy="533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7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2.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Classify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Records Against Retention Schedule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101406" y="4876116"/>
            <a:ext cx="6934200" cy="533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7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3.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Declare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Documents as Records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2040745"/>
            <a:ext cx="4712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itchFamily="34" charset="0"/>
              </a:rPr>
              <a:t>Expect End Users to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101406" y="5790173"/>
            <a:ext cx="6934200" cy="533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7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4.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Store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 Documents Where we Want</a:t>
            </a:r>
          </a:p>
        </p:txBody>
      </p:sp>
    </p:spTree>
    <p:extLst>
      <p:ext uri="{BB962C8B-B14F-4D97-AF65-F5344CB8AC3E}">
        <p14:creationId xmlns:p14="http://schemas.microsoft.com/office/powerpoint/2010/main" val="40350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2" y="228600"/>
            <a:ext cx="8931376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0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A50021"/>
                </a:solidFill>
              </a:rPr>
              <a:t>R</a:t>
            </a:r>
            <a:r>
              <a:rPr lang="en-US" sz="2800" i="1" dirty="0"/>
              <a:t>ules-</a:t>
            </a:r>
            <a:r>
              <a:rPr lang="en-US" sz="2800" b="1" i="1" dirty="0">
                <a:solidFill>
                  <a:srgbClr val="A50021"/>
                </a:solidFill>
              </a:rPr>
              <a:t>B</a:t>
            </a:r>
            <a:r>
              <a:rPr lang="en-US" sz="2800" i="1" dirty="0"/>
              <a:t>ased </a:t>
            </a:r>
            <a:r>
              <a:rPr lang="en-US" sz="2800" b="1" i="1" dirty="0">
                <a:solidFill>
                  <a:srgbClr val="A50021"/>
                </a:solidFill>
              </a:rPr>
              <a:t>R</a:t>
            </a:r>
            <a:r>
              <a:rPr lang="en-US" sz="2800" i="1" dirty="0"/>
              <a:t>ecordkeeping (</a:t>
            </a:r>
            <a:r>
              <a:rPr lang="en-US" sz="2800" i="1" dirty="0">
                <a:solidFill>
                  <a:srgbClr val="A50021"/>
                </a:solidFill>
              </a:rPr>
              <a:t>RBR</a:t>
            </a:r>
            <a:r>
              <a:rPr lang="en-US" sz="2800" i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267200" cy="4800600"/>
          </a:xfrm>
        </p:spPr>
        <p:txBody>
          <a:bodyPr/>
          <a:lstStyle/>
          <a:p>
            <a:r>
              <a:rPr lang="en-US" sz="2000" dirty="0">
                <a:solidFill>
                  <a:srgbClr val="A50021"/>
                </a:solidFill>
              </a:rPr>
              <a:t>Automate</a:t>
            </a:r>
            <a:r>
              <a:rPr lang="en-US" sz="2000" dirty="0"/>
              <a:t> the Recordkeeping</a:t>
            </a:r>
          </a:p>
          <a:p>
            <a:pPr lvl="1"/>
            <a:r>
              <a:rPr lang="en-CA" sz="1800" dirty="0">
                <a:solidFill>
                  <a:srgbClr val="A50021"/>
                </a:solidFill>
              </a:rPr>
              <a:t>No</a:t>
            </a:r>
            <a:r>
              <a:rPr lang="en-CA" sz="1800" dirty="0"/>
              <a:t> User Declare</a:t>
            </a:r>
          </a:p>
          <a:p>
            <a:pPr lvl="1"/>
            <a:r>
              <a:rPr lang="en-CA" sz="1800" dirty="0">
                <a:solidFill>
                  <a:srgbClr val="A50021"/>
                </a:solidFill>
              </a:rPr>
              <a:t>No</a:t>
            </a:r>
            <a:r>
              <a:rPr lang="en-CA" sz="1800" dirty="0"/>
              <a:t> User Classify</a:t>
            </a:r>
            <a:endParaRPr lang="en-US" sz="1800" dirty="0"/>
          </a:p>
          <a:p>
            <a:r>
              <a:rPr lang="en-CA" sz="2000" dirty="0"/>
              <a:t>Create </a:t>
            </a:r>
            <a:r>
              <a:rPr lang="en-CA" sz="2000" b="1" dirty="0"/>
              <a:t>D</a:t>
            </a:r>
            <a:r>
              <a:rPr lang="en-CA" sz="2000" dirty="0"/>
              <a:t>ocument </a:t>
            </a:r>
            <a:r>
              <a:rPr lang="en-CA" sz="2000" b="1" dirty="0"/>
              <a:t>H</a:t>
            </a:r>
            <a:r>
              <a:rPr lang="en-CA" sz="2000" dirty="0"/>
              <a:t>andling </a:t>
            </a:r>
            <a:r>
              <a:rPr lang="en-CA" sz="2000" b="1" dirty="0"/>
              <a:t>R</a:t>
            </a:r>
            <a:r>
              <a:rPr lang="en-CA" sz="2000" dirty="0"/>
              <a:t>ules (DHRs) to Specify: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solidFill>
                  <a:srgbClr val="A50021"/>
                </a:solidFill>
              </a:rPr>
              <a:t>Which</a:t>
            </a:r>
            <a:r>
              <a:rPr lang="en-US" sz="1800" dirty="0"/>
              <a:t> Documents to Declare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solidFill>
                  <a:srgbClr val="A50021"/>
                </a:solidFill>
              </a:rPr>
              <a:t>When</a:t>
            </a:r>
            <a:r>
              <a:rPr lang="en-US" sz="1800" dirty="0"/>
              <a:t> to Declare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1800" dirty="0">
                <a:solidFill>
                  <a:srgbClr val="A50021"/>
                </a:solidFill>
              </a:rPr>
              <a:t>How</a:t>
            </a:r>
            <a:r>
              <a:rPr lang="en-CA" sz="1800" dirty="0"/>
              <a:t> to Classify Against File Plan</a:t>
            </a:r>
            <a:endParaRPr lang="en-US" sz="1800" dirty="0"/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solidFill>
                  <a:srgbClr val="A50021"/>
                </a:solidFill>
              </a:rPr>
              <a:t>Move</a:t>
            </a:r>
            <a:r>
              <a:rPr lang="en-US" sz="1800" dirty="0"/>
              <a:t> to Another Location (optional)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752600"/>
            <a:ext cx="4343107" cy="37736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5944803"/>
            <a:ext cx="5544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RBR = Technology + Technique</a:t>
            </a:r>
          </a:p>
        </p:txBody>
      </p:sp>
    </p:spTree>
    <p:extLst>
      <p:ext uri="{BB962C8B-B14F-4D97-AF65-F5344CB8AC3E}">
        <p14:creationId xmlns:p14="http://schemas.microsoft.com/office/powerpoint/2010/main" val="303513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Overview: </a:t>
            </a:r>
            <a:r>
              <a:rPr lang="en-US" dirty="0"/>
              <a:t>Our 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572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51D49"/>
                </a:solidFill>
              </a:rPr>
              <a:t>High-Level Agenda</a:t>
            </a:r>
            <a:endParaRPr lang="en-US" sz="1100" b="1" dirty="0">
              <a:solidFill>
                <a:srgbClr val="051D49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990600"/>
            <a:ext cx="8305800" cy="0"/>
          </a:xfrm>
          <a:prstGeom prst="line">
            <a:avLst/>
          </a:prstGeom>
          <a:ln w="38100" cap="flat" cmpd="sng" algn="ctr">
            <a:solidFill>
              <a:srgbClr val="C8481B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970599"/>
              </p:ext>
            </p:extLst>
          </p:nvPr>
        </p:nvGraphicFramePr>
        <p:xfrm>
          <a:off x="381000" y="2171700"/>
          <a:ext cx="8083952" cy="209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4289985"/>
                    </a:ext>
                  </a:extLst>
                </a:gridCol>
                <a:gridCol w="7169552">
                  <a:extLst>
                    <a:ext uri="{9D8B030D-6E8A-4147-A177-3AD203B41FA5}">
                      <a16:colId xmlns:a16="http://schemas.microsoft.com/office/drawing/2014/main" val="490945007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12:00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 Welcome, Agenda Review, Opening Notes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04211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12:10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 RIMtech EDRMS Market Overview,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SharePoint POV for RIM, and RBR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20976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12:30 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 ShareSquared Presentation:  RBR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Content Types and Migration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2144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12:50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 Questions, closing comments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174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173028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34892" y="2379747"/>
            <a:ext cx="1224136" cy="1728192"/>
          </a:xfrm>
          <a:prstGeom prst="flowChartAlternate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Contracting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1808486" y="2371398"/>
            <a:ext cx="1001512" cy="224374"/>
          </a:xfrm>
          <a:prstGeom prst="flowChartAlternate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Date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810675" y="2748172"/>
            <a:ext cx="1001512" cy="224374"/>
          </a:xfrm>
          <a:prstGeom prst="flowChartAlternate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Subject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812864" y="3123306"/>
            <a:ext cx="1001512" cy="224374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Contractor</a:t>
            </a:r>
            <a:endParaRPr kumimoji="0" lang="en-C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815053" y="3459867"/>
            <a:ext cx="1001512" cy="224374"/>
          </a:xfrm>
          <a:prstGeom prst="flowChartAlternate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Status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817241" y="3819907"/>
            <a:ext cx="1001512" cy="224374"/>
          </a:xfrm>
          <a:prstGeom prst="flowChartAlternate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Category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>
            <a:stCxn id="2" idx="3"/>
            <a:endCxn id="9" idx="1"/>
          </p:cNvCxnSpPr>
          <p:nvPr/>
        </p:nvCxnSpPr>
        <p:spPr>
          <a:xfrm flipV="1">
            <a:off x="1359028" y="2860359"/>
            <a:ext cx="451647" cy="383484"/>
          </a:xfrm>
          <a:prstGeom prst="line">
            <a:avLst/>
          </a:prstGeom>
          <a:ln w="152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3"/>
            <a:endCxn id="3" idx="1"/>
          </p:cNvCxnSpPr>
          <p:nvPr/>
        </p:nvCxnSpPr>
        <p:spPr>
          <a:xfrm flipV="1">
            <a:off x="1359028" y="2483585"/>
            <a:ext cx="449458" cy="760258"/>
          </a:xfrm>
          <a:prstGeom prst="line">
            <a:avLst/>
          </a:prstGeom>
          <a:ln w="152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" idx="3"/>
            <a:endCxn id="10" idx="1"/>
          </p:cNvCxnSpPr>
          <p:nvPr/>
        </p:nvCxnSpPr>
        <p:spPr>
          <a:xfrm flipV="1">
            <a:off x="1359028" y="3235493"/>
            <a:ext cx="453836" cy="8350"/>
          </a:xfrm>
          <a:prstGeom prst="line">
            <a:avLst/>
          </a:prstGeom>
          <a:ln w="152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" idx="3"/>
            <a:endCxn id="11" idx="1"/>
          </p:cNvCxnSpPr>
          <p:nvPr/>
        </p:nvCxnSpPr>
        <p:spPr>
          <a:xfrm>
            <a:off x="1359028" y="3243843"/>
            <a:ext cx="456025" cy="328211"/>
          </a:xfrm>
          <a:prstGeom prst="line">
            <a:avLst/>
          </a:prstGeom>
          <a:ln w="152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" idx="3"/>
            <a:endCxn id="12" idx="1"/>
          </p:cNvCxnSpPr>
          <p:nvPr/>
        </p:nvCxnSpPr>
        <p:spPr>
          <a:xfrm>
            <a:off x="1359028" y="3243843"/>
            <a:ext cx="458213" cy="688251"/>
          </a:xfrm>
          <a:prstGeom prst="line">
            <a:avLst/>
          </a:prstGeom>
          <a:ln w="152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Alternate Process 30"/>
          <p:cNvSpPr/>
          <p:nvPr/>
        </p:nvSpPr>
        <p:spPr>
          <a:xfrm>
            <a:off x="107504" y="4920305"/>
            <a:ext cx="1284882" cy="1728192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Employment</a:t>
            </a:r>
            <a:endParaRPr kumimoji="0" lang="en-CA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1841844" y="4911956"/>
            <a:ext cx="1001512" cy="224374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Date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1844033" y="5288730"/>
            <a:ext cx="1001512" cy="224374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Subject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1846222" y="5663864"/>
            <a:ext cx="1001512" cy="224374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Employee #</a:t>
            </a:r>
            <a:endParaRPr kumimoji="0" lang="en-CA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1848411" y="6000425"/>
            <a:ext cx="1001512" cy="224374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Status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Flowchart: Alternate Process 35"/>
          <p:cNvSpPr/>
          <p:nvPr/>
        </p:nvSpPr>
        <p:spPr>
          <a:xfrm>
            <a:off x="1850599" y="6360465"/>
            <a:ext cx="1001512" cy="224374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Category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7" name="Straight Connector 36"/>
          <p:cNvCxnSpPr>
            <a:stCxn id="31" idx="3"/>
            <a:endCxn id="33" idx="1"/>
          </p:cNvCxnSpPr>
          <p:nvPr/>
        </p:nvCxnSpPr>
        <p:spPr>
          <a:xfrm flipV="1">
            <a:off x="1392386" y="5400917"/>
            <a:ext cx="451647" cy="383484"/>
          </a:xfrm>
          <a:prstGeom prst="line">
            <a:avLst/>
          </a:prstGeom>
          <a:ln w="152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3"/>
            <a:endCxn id="32" idx="1"/>
          </p:cNvCxnSpPr>
          <p:nvPr/>
        </p:nvCxnSpPr>
        <p:spPr>
          <a:xfrm flipV="1">
            <a:off x="1392386" y="5024143"/>
            <a:ext cx="449458" cy="760258"/>
          </a:xfrm>
          <a:prstGeom prst="line">
            <a:avLst/>
          </a:prstGeom>
          <a:ln w="152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1" idx="3"/>
            <a:endCxn id="34" idx="1"/>
          </p:cNvCxnSpPr>
          <p:nvPr/>
        </p:nvCxnSpPr>
        <p:spPr>
          <a:xfrm flipV="1">
            <a:off x="1392386" y="5776051"/>
            <a:ext cx="453836" cy="8350"/>
          </a:xfrm>
          <a:prstGeom prst="line">
            <a:avLst/>
          </a:prstGeom>
          <a:ln w="152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1" idx="3"/>
            <a:endCxn id="35" idx="1"/>
          </p:cNvCxnSpPr>
          <p:nvPr/>
        </p:nvCxnSpPr>
        <p:spPr>
          <a:xfrm>
            <a:off x="1392386" y="5784401"/>
            <a:ext cx="456025" cy="328211"/>
          </a:xfrm>
          <a:prstGeom prst="line">
            <a:avLst/>
          </a:prstGeom>
          <a:ln w="152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1" idx="3"/>
            <a:endCxn id="36" idx="1"/>
          </p:cNvCxnSpPr>
          <p:nvPr/>
        </p:nvCxnSpPr>
        <p:spPr>
          <a:xfrm>
            <a:off x="1392386" y="5784401"/>
            <a:ext cx="458213" cy="688251"/>
          </a:xfrm>
          <a:prstGeom prst="line">
            <a:avLst/>
          </a:prstGeom>
          <a:ln w="152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322810" y="2649709"/>
            <a:ext cx="1528936" cy="27699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2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Safe-tee Security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322810" y="3101825"/>
            <a:ext cx="1528936" cy="27699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2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Lovely Landscaping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22810" y="3553941"/>
            <a:ext cx="1528936" cy="27699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2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Tasty Catering</a:t>
            </a:r>
          </a:p>
        </p:txBody>
      </p:sp>
      <p:cxnSp>
        <p:nvCxnSpPr>
          <p:cNvPr id="71" name="Straight Connector 70"/>
          <p:cNvCxnSpPr>
            <a:stCxn id="10" idx="3"/>
            <a:endCxn id="67" idx="1"/>
          </p:cNvCxnSpPr>
          <p:nvPr/>
        </p:nvCxnSpPr>
        <p:spPr>
          <a:xfrm flipV="1">
            <a:off x="2814376" y="2788209"/>
            <a:ext cx="508434" cy="447284"/>
          </a:xfrm>
          <a:prstGeom prst="line">
            <a:avLst/>
          </a:prstGeom>
          <a:ln w="152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0" idx="3"/>
            <a:endCxn id="68" idx="1"/>
          </p:cNvCxnSpPr>
          <p:nvPr/>
        </p:nvCxnSpPr>
        <p:spPr>
          <a:xfrm>
            <a:off x="2814376" y="3235493"/>
            <a:ext cx="508434" cy="4832"/>
          </a:xfrm>
          <a:prstGeom prst="line">
            <a:avLst/>
          </a:prstGeom>
          <a:ln w="152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0" idx="3"/>
            <a:endCxn id="69" idx="1"/>
          </p:cNvCxnSpPr>
          <p:nvPr/>
        </p:nvCxnSpPr>
        <p:spPr>
          <a:xfrm>
            <a:off x="2814376" y="3235493"/>
            <a:ext cx="508434" cy="456948"/>
          </a:xfrm>
          <a:prstGeom prst="line">
            <a:avLst/>
          </a:prstGeom>
          <a:ln w="152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347864" y="5208380"/>
            <a:ext cx="1528936" cy="27699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CA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707</a:t>
            </a:r>
            <a:r>
              <a:rPr kumimoji="0" lang="en-CA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Smith, J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347864" y="5660496"/>
            <a:ext cx="1528936" cy="27699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808</a:t>
            </a:r>
            <a:r>
              <a:rPr kumimoji="0" lang="en-CA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Rubble, 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347864" y="6112612"/>
            <a:ext cx="1528936" cy="27699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909 </a:t>
            </a:r>
            <a:r>
              <a:rPr kumimoji="0" lang="en-CA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Jones, L</a:t>
            </a:r>
          </a:p>
        </p:txBody>
      </p:sp>
      <p:cxnSp>
        <p:nvCxnSpPr>
          <p:cNvPr id="79" name="Straight Connector 78"/>
          <p:cNvCxnSpPr>
            <a:endCxn id="76" idx="1"/>
          </p:cNvCxnSpPr>
          <p:nvPr/>
        </p:nvCxnSpPr>
        <p:spPr>
          <a:xfrm flipV="1">
            <a:off x="2839430" y="5346880"/>
            <a:ext cx="508434" cy="447284"/>
          </a:xfrm>
          <a:prstGeom prst="line">
            <a:avLst/>
          </a:prstGeom>
          <a:ln w="152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77" idx="1"/>
          </p:cNvCxnSpPr>
          <p:nvPr/>
        </p:nvCxnSpPr>
        <p:spPr>
          <a:xfrm>
            <a:off x="2839430" y="5794164"/>
            <a:ext cx="508434" cy="4832"/>
          </a:xfrm>
          <a:prstGeom prst="line">
            <a:avLst/>
          </a:prstGeom>
          <a:ln w="152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78" idx="1"/>
          </p:cNvCxnSpPr>
          <p:nvPr/>
        </p:nvCxnSpPr>
        <p:spPr>
          <a:xfrm>
            <a:off x="2839430" y="5794164"/>
            <a:ext cx="508434" cy="456948"/>
          </a:xfrm>
          <a:prstGeom prst="line">
            <a:avLst/>
          </a:prstGeom>
          <a:ln w="152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88451" y="1803683"/>
            <a:ext cx="1170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Content Type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620018" y="1803683"/>
            <a:ext cx="1412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Fields (Columns)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472252" y="1821794"/>
            <a:ext cx="1069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Field Values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13504" y="4416249"/>
            <a:ext cx="1170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Content Type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645071" y="4416249"/>
            <a:ext cx="1412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Fields (Columns)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497305" y="4434360"/>
            <a:ext cx="1069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Field Values</a:t>
            </a:r>
          </a:p>
        </p:txBody>
      </p:sp>
      <p:graphicFrame>
        <p:nvGraphicFramePr>
          <p:cNvPr id="98" name="Object 97"/>
          <p:cNvGraphicFramePr>
            <a:graphicFrameLocks noChangeAspect="1"/>
          </p:cNvGraphicFramePr>
          <p:nvPr>
            <p:extLst/>
          </p:nvPr>
        </p:nvGraphicFramePr>
        <p:xfrm>
          <a:off x="2809998" y="116632"/>
          <a:ext cx="4955001" cy="1552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3" imgW="4619543" imgH="1447740" progId="Excel.Sheet.12">
                  <p:embed/>
                </p:oleObj>
              </mc:Choice>
              <mc:Fallback>
                <p:oleObj name="Worksheet" r:id="rId3" imgW="4619543" imgH="1447740" progId="Excel.Sheet.12">
                  <p:embed/>
                  <p:pic>
                    <p:nvPicPr>
                      <p:cNvPr id="98" name="Object 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9998" y="116632"/>
                        <a:ext cx="4955001" cy="1552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" name="Flowchart: Alternate Process 133"/>
          <p:cNvSpPr/>
          <p:nvPr/>
        </p:nvSpPr>
        <p:spPr>
          <a:xfrm>
            <a:off x="6804248" y="1296854"/>
            <a:ext cx="1008113" cy="187930"/>
          </a:xfrm>
          <a:prstGeom prst="flowChartAlternateProcess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Flowchart: Alternate Process 134"/>
          <p:cNvSpPr/>
          <p:nvPr/>
        </p:nvSpPr>
        <p:spPr>
          <a:xfrm>
            <a:off x="6804248" y="648782"/>
            <a:ext cx="1008113" cy="187930"/>
          </a:xfrm>
          <a:prstGeom prst="flowChartAlternateProcess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7" name="Elbow Connector 136"/>
          <p:cNvCxnSpPr>
            <a:stCxn id="135" idx="1"/>
            <a:endCxn id="12" idx="3"/>
          </p:cNvCxnSpPr>
          <p:nvPr/>
        </p:nvCxnSpPr>
        <p:spPr>
          <a:xfrm rot="10800000" flipV="1">
            <a:off x="2818754" y="742746"/>
            <a:ext cx="3985495" cy="3189347"/>
          </a:xfrm>
          <a:prstGeom prst="bentConnector3">
            <a:avLst>
              <a:gd name="adj1" fmla="val 1755"/>
            </a:avLst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lbow Connector 140"/>
          <p:cNvCxnSpPr>
            <a:stCxn id="134" idx="3"/>
            <a:endCxn id="36" idx="3"/>
          </p:cNvCxnSpPr>
          <p:nvPr/>
        </p:nvCxnSpPr>
        <p:spPr>
          <a:xfrm flipH="1">
            <a:off x="2852111" y="1390819"/>
            <a:ext cx="4960250" cy="5081833"/>
          </a:xfrm>
          <a:prstGeom prst="bentConnector3">
            <a:avLst>
              <a:gd name="adj1" fmla="val -4609"/>
            </a:avLst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1976092" y="4005064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04-50-1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835696" y="6569844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03-10-808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425632" y="410421"/>
            <a:ext cx="2294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Using Content Rules to Classify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46AA80-D3F9-4466-8670-130DC3697011}" type="slidenum">
              <a:rPr kumimoji="0" lang="en-CA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8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ED1E11-EE6F-4DE8-8160-6EE5F0613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33851"/>
            <a:ext cx="7924800" cy="592414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3EE6FBC-F426-4124-9BE9-2FDE0B0C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r>
              <a:rPr lang="en-CA" sz="2800" dirty="0"/>
              <a:t>Who Does What?</a:t>
            </a:r>
          </a:p>
        </p:txBody>
      </p:sp>
    </p:spTree>
    <p:extLst>
      <p:ext uri="{BB962C8B-B14F-4D97-AF65-F5344CB8AC3E}">
        <p14:creationId xmlns:p14="http://schemas.microsoft.com/office/powerpoint/2010/main" val="65726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71CE5-2437-490C-86C6-6EDDE8DF7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CA" sz="2800" dirty="0"/>
              <a:t>Phase 1 – Foundation &amp; Implementation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3E97A1-2126-41CF-8DF6-4FDC6F56C3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961430"/>
            <a:ext cx="5029200" cy="5820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358EB0-BA03-4AE0-BE2F-22D29617C98B}"/>
              </a:ext>
            </a:extLst>
          </p:cNvPr>
          <p:cNvSpPr txBox="1"/>
          <p:nvPr/>
        </p:nvSpPr>
        <p:spPr>
          <a:xfrm>
            <a:off x="7010400" y="2819400"/>
            <a:ext cx="1914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Foundation &amp; Implementation Stage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109E4F6E-A059-4CE7-A4B0-F4352B9FB72D}"/>
              </a:ext>
            </a:extLst>
          </p:cNvPr>
          <p:cNvSpPr/>
          <p:nvPr/>
        </p:nvSpPr>
        <p:spPr bwMode="auto">
          <a:xfrm>
            <a:off x="5562600" y="2971800"/>
            <a:ext cx="1295400" cy="5334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71CE5-2437-490C-86C6-6EDDE8DF7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CA" sz="2800" dirty="0"/>
              <a:t>Phase 2 - Deployment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9BC9CE-F728-451D-9559-53EB55E1B3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183606"/>
            <a:ext cx="5595887" cy="46632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C1BDFB-BF1B-40E7-BCAC-50287BA1AF8B}"/>
              </a:ext>
            </a:extLst>
          </p:cNvPr>
          <p:cNvSpPr txBox="1"/>
          <p:nvPr/>
        </p:nvSpPr>
        <p:spPr>
          <a:xfrm>
            <a:off x="7315200" y="2868895"/>
            <a:ext cx="1914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Deployment Stage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E889FFD3-AB8A-4E60-8A5B-933FEED907B8}"/>
              </a:ext>
            </a:extLst>
          </p:cNvPr>
          <p:cNvSpPr/>
          <p:nvPr/>
        </p:nvSpPr>
        <p:spPr bwMode="auto">
          <a:xfrm>
            <a:off x="6019800" y="2925360"/>
            <a:ext cx="1295400" cy="5334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2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Typical Required Resources (1,000 users)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78523"/>
            <a:ext cx="8153400" cy="174087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sz="1800" dirty="0"/>
              <a:t>Over 500 PDs needed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1800" dirty="0"/>
              <a:t>Need 1 new FTE in RIM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1800" dirty="0"/>
              <a:t>Need 1 FTE Consulting/Vendor in Year 1 (only)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1800" dirty="0"/>
              <a:t>Need 1 RIM FTE dedicated in Year 1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1800" dirty="0"/>
              <a:t>Need 1 FTE IT Added in Year 1 for Build</a:t>
            </a:r>
          </a:p>
          <a:p>
            <a:endParaRPr lang="en-C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B9FBF-DCD1-4760-BEFC-8083816C79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2797628"/>
            <a:ext cx="6193220" cy="3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2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527A9-BED6-41EB-885D-64D983CBE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76" y="553453"/>
            <a:ext cx="8229600" cy="609600"/>
          </a:xfrm>
        </p:spPr>
        <p:txBody>
          <a:bodyPr/>
          <a:lstStyle/>
          <a:p>
            <a:r>
              <a:rPr lang="en-CA" dirty="0"/>
              <a:t>Education is the </a:t>
            </a:r>
            <a:r>
              <a:rPr lang="en-CA" b="1" dirty="0">
                <a:solidFill>
                  <a:srgbClr val="A50021"/>
                </a:solidFill>
              </a:rPr>
              <a:t>Key</a:t>
            </a:r>
            <a:br>
              <a:rPr lang="en-CA" dirty="0"/>
            </a:br>
            <a:r>
              <a:rPr lang="en-CA" sz="2400" i="1" dirty="0"/>
              <a:t>Develops the Confidence to Deploy</a:t>
            </a:r>
            <a:endParaRPr lang="en-CA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1A8E8-B71F-44D7-9461-6727088D1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6553200" cy="4800600"/>
          </a:xfrm>
        </p:spPr>
        <p:txBody>
          <a:bodyPr/>
          <a:lstStyle/>
          <a:p>
            <a:r>
              <a:rPr lang="en-CA" sz="2000" dirty="0"/>
              <a:t>IT needs to learn RIM Compliance</a:t>
            </a:r>
          </a:p>
          <a:p>
            <a:r>
              <a:rPr lang="en-CA" sz="2000" dirty="0"/>
              <a:t>RIM Needs to learn SharePoint</a:t>
            </a:r>
          </a:p>
          <a:p>
            <a:r>
              <a:rPr lang="en-CA" sz="2000" dirty="0"/>
              <a:t>RBR is not well known</a:t>
            </a:r>
          </a:p>
          <a:p>
            <a:r>
              <a:rPr lang="en-CA" sz="2000" dirty="0"/>
              <a:t>SharePoint Services Providers must be strong on RIM</a:t>
            </a:r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RIMtech has a Proven EDRMS Deployment Methodology </a:t>
            </a:r>
          </a:p>
          <a:p>
            <a:endParaRPr lang="en-CA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464BDB-C4FC-4617-B787-B2E7887C69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96" r="43999"/>
          <a:stretch/>
        </p:blipFill>
        <p:spPr>
          <a:xfrm>
            <a:off x="6400800" y="533400"/>
            <a:ext cx="2345371" cy="2993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9BB759-B2B1-4F75-84F4-F623903DE1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2971051"/>
            <a:ext cx="2600545" cy="731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4C60C6-CF06-45D6-A206-B610D7D81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713371"/>
            <a:ext cx="2628900" cy="523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A6253A-88AD-4471-8983-ED9654EF65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650" y="4705350"/>
            <a:ext cx="1447800" cy="704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9A79E4-CC34-4498-A560-3AA950D8F806}"/>
              </a:ext>
            </a:extLst>
          </p:cNvPr>
          <p:cNvSpPr txBox="1"/>
          <p:nvPr/>
        </p:nvSpPr>
        <p:spPr>
          <a:xfrm>
            <a:off x="2031352" y="5562600"/>
            <a:ext cx="45961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Education is the key to EDRMS Success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Bruce Miller, RIMtech</a:t>
            </a:r>
          </a:p>
        </p:txBody>
      </p:sp>
    </p:spTree>
    <p:extLst>
      <p:ext uri="{BB962C8B-B14F-4D97-AF65-F5344CB8AC3E}">
        <p14:creationId xmlns:p14="http://schemas.microsoft.com/office/powerpoint/2010/main" val="10850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 isInverted="1"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51D49"/>
                </a:solidFill>
              </a:rPr>
              <a:t>Team: </a:t>
            </a:r>
            <a:r>
              <a:rPr lang="en-US" dirty="0"/>
              <a:t>Chris Givens, CTO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371600"/>
            <a:ext cx="39624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Chris Givens, ShareSquared’s Chief Technology Officer, is a world-renowned </a:t>
            </a:r>
            <a:r>
              <a:rPr lang="en-US" sz="1200" b="1" dirty="0">
                <a:solidFill>
                  <a:srgbClr val="051D49"/>
                </a:solidFill>
              </a:rPr>
              <a:t>Microsoft SharePoint MVP </a:t>
            </a:r>
            <a:r>
              <a:rPr lang="en-US" sz="1200" dirty="0"/>
              <a:t>and Principal SharePoint Consultant/Architect, and developer. He is the Co-founder and President of the San Diego SharePoint User Group (SanSpug.org). 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Chris has worked with SharePoint for over a decade and recently consulted on many high-profile projects with organizations such as the County of Los Angeles, County of San Diego, eBay, PayPal, the Bill and Melinda Gates Foundation and General Atomics.  As a direct assistant to the Executive Team at IBM, Chris participated in immersive trainings honing his deep technical and business skills. 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Chris has a passion for teaching, is a Microsoft Certified Trainer and has developed Microsoft Official Curriculum courseware for all versions of SharePoint with topics ranging from Development and Business Intelligence.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7174" y="896034"/>
            <a:ext cx="8658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8481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MCSE, MCAD, MCDBA, MCT, CTT+, CISSP, CCNP, OCA MCTS – SharePoint, BizTalk &amp; SQL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4" y="1409700"/>
            <a:ext cx="4391026" cy="439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10298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ShareSquared: </a:t>
            </a:r>
            <a:r>
              <a:rPr lang="en-US" sz="3200" dirty="0"/>
              <a:t>Records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5334000" cy="4724400"/>
          </a:xfrm>
        </p:spPr>
        <p:txBody>
          <a:bodyPr/>
          <a:lstStyle/>
          <a:p>
            <a:r>
              <a:rPr lang="en-US" dirty="0"/>
              <a:t>ShareSquared has experience with all major RM systems for SharePoint</a:t>
            </a:r>
          </a:p>
          <a:p>
            <a:pPr lvl="1"/>
            <a:r>
              <a:rPr lang="en-US" dirty="0"/>
              <a:t>Collabware</a:t>
            </a:r>
          </a:p>
          <a:p>
            <a:pPr lvl="1"/>
            <a:r>
              <a:rPr lang="en-US" dirty="0"/>
              <a:t>Gimmal</a:t>
            </a:r>
          </a:p>
          <a:p>
            <a:pPr lvl="1"/>
            <a:r>
              <a:rPr lang="en-US" dirty="0"/>
              <a:t>RecordLion</a:t>
            </a:r>
          </a:p>
          <a:p>
            <a:pPr lvl="1"/>
            <a:r>
              <a:rPr lang="en-US" dirty="0"/>
              <a:t>RecordPoint</a:t>
            </a:r>
          </a:p>
          <a:p>
            <a:r>
              <a:rPr lang="en-US" dirty="0"/>
              <a:t>Deep knowledge of advantages and disadvantages of each platform</a:t>
            </a:r>
          </a:p>
          <a:p>
            <a:pPr lvl="1"/>
            <a:r>
              <a:rPr lang="en-US" dirty="0"/>
              <a:t>Ask us where things are going and what really works!</a:t>
            </a:r>
          </a:p>
        </p:txBody>
      </p:sp>
      <p:pic>
        <p:nvPicPr>
          <p:cNvPr id="4" name="Picture 3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219201"/>
            <a:ext cx="2438400" cy="971550"/>
          </a:xfrm>
          <a:prstGeom prst="rect">
            <a:avLst/>
          </a:prstGeom>
        </p:spPr>
      </p:pic>
      <p:pic>
        <p:nvPicPr>
          <p:cNvPr id="5" name="Picture 4">
            <a:extLst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3119" y="4495800"/>
            <a:ext cx="2976562" cy="83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2725" y="3462420"/>
            <a:ext cx="1752600" cy="742950"/>
          </a:xfrm>
          <a:prstGeom prst="rect">
            <a:avLst/>
          </a:prstGeom>
        </p:spPr>
      </p:pic>
      <p:pic>
        <p:nvPicPr>
          <p:cNvPr id="7" name="Picture 6">
            <a:extLst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2574173"/>
            <a:ext cx="253365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9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01000" cy="8382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RBR Implementation in RM Systems</a:t>
            </a:r>
            <a:br>
              <a:rPr lang="en-US" dirty="0"/>
            </a:br>
            <a:r>
              <a:rPr lang="en-US" sz="3200" dirty="0"/>
              <a:t>Mileage will vary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all systems were coded the same</a:t>
            </a:r>
          </a:p>
          <a:p>
            <a:pPr lvl="1"/>
            <a:r>
              <a:rPr lang="en-US" dirty="0"/>
              <a:t>This is good and bad…</a:t>
            </a:r>
          </a:p>
          <a:p>
            <a:r>
              <a:rPr lang="en-US" dirty="0"/>
              <a:t>Not all systems run inside SharePoint</a:t>
            </a:r>
          </a:p>
          <a:p>
            <a:pPr lvl="1"/>
            <a:r>
              <a:rPr lang="en-US" dirty="0"/>
              <a:t>This is good and bad…</a:t>
            </a:r>
          </a:p>
          <a:p>
            <a:r>
              <a:rPr lang="en-US" dirty="0"/>
              <a:t>Not all systems can handle 400+ content types and the file plan rules to support it</a:t>
            </a:r>
          </a:p>
          <a:p>
            <a:pPr lvl="1"/>
            <a:r>
              <a:rPr lang="en-US" dirty="0"/>
              <a:t>We have tricks to implement RBR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7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How do you get to RBR utopia?</a:t>
            </a:r>
            <a:br>
              <a:rPr lang="en-US" dirty="0"/>
            </a:br>
            <a:r>
              <a:rPr lang="en-US" sz="3200" dirty="0"/>
              <a:t>Migrate!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RBR is an advanced RM methodology that makes sense in today’s massive data generation world</a:t>
            </a:r>
          </a:p>
          <a:p>
            <a:pPr lvl="1"/>
            <a:r>
              <a:rPr lang="en-US" dirty="0"/>
              <a:t>If you can’t find it today, how are you going to find all the new content tomorrow?</a:t>
            </a:r>
          </a:p>
          <a:p>
            <a:pPr lvl="1"/>
            <a:r>
              <a:rPr lang="en-US" dirty="0"/>
              <a:t>Are you disposing of the right items?  Are you even dispositioning it at all?</a:t>
            </a:r>
          </a:p>
          <a:p>
            <a:r>
              <a:rPr lang="en-US" dirty="0"/>
              <a:t>Old systems are quickly becoming out of date and unsupported</a:t>
            </a:r>
          </a:p>
          <a:p>
            <a:pPr lvl="1"/>
            <a:r>
              <a:rPr lang="en-US" dirty="0"/>
              <a:t>Many lack basic features (aka search – 500 records max)</a:t>
            </a:r>
          </a:p>
          <a:p>
            <a:pPr lvl="1"/>
            <a:r>
              <a:rPr lang="en-US" dirty="0"/>
              <a:t>Systems like O365, SharePoint and 3</a:t>
            </a:r>
            <a:r>
              <a:rPr lang="en-US" baseline="30000" dirty="0"/>
              <a:t>rd</a:t>
            </a:r>
            <a:r>
              <a:rPr lang="en-US" dirty="0"/>
              <a:t> party RM software vendors make implementing RBR and RM easy</a:t>
            </a:r>
          </a:p>
        </p:txBody>
      </p:sp>
    </p:spTree>
    <p:extLst>
      <p:ext uri="{BB962C8B-B14F-4D97-AF65-F5344CB8AC3E}">
        <p14:creationId xmlns:p14="http://schemas.microsoft.com/office/powerpoint/2010/main" val="4217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1"/>
            <a:ext cx="5105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051D49"/>
                </a:solidFill>
              </a:rPr>
              <a:t>What you can count on from us today:</a:t>
            </a:r>
          </a:p>
          <a:p>
            <a:r>
              <a:rPr lang="en-US" sz="1400" dirty="0"/>
              <a:t>No selling, convincing, or defending</a:t>
            </a:r>
          </a:p>
          <a:p>
            <a:r>
              <a:rPr lang="en-US" sz="1400" dirty="0"/>
              <a:t>No attachment to outcome</a:t>
            </a:r>
          </a:p>
          <a:p>
            <a:r>
              <a:rPr lang="en-US" sz="1400" dirty="0"/>
              <a:t>No expectation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>
                <a:solidFill>
                  <a:srgbClr val="051D49"/>
                </a:solidFill>
              </a:rPr>
              <a:t>We’re investing in ARMA to:</a:t>
            </a:r>
          </a:p>
          <a:p>
            <a:r>
              <a:rPr lang="en-US" sz="1400" dirty="0"/>
              <a:t>Openly and freely share from our experience</a:t>
            </a:r>
          </a:p>
          <a:p>
            <a:r>
              <a:rPr lang="en-US" sz="1400" dirty="0"/>
              <a:t>Educate and empower the ARMA SD team</a:t>
            </a:r>
          </a:p>
          <a:p>
            <a:r>
              <a:rPr lang="en-US" sz="1400" dirty="0"/>
              <a:t>Provide insight and connection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>
                <a:solidFill>
                  <a:srgbClr val="051D49"/>
                </a:solidFill>
              </a:rPr>
              <a:t>You can depend on us to:</a:t>
            </a:r>
          </a:p>
          <a:p>
            <a:r>
              <a:rPr lang="en-US" sz="1400" dirty="0"/>
              <a:t>Stay tightly coupled with Microsoft</a:t>
            </a:r>
          </a:p>
          <a:p>
            <a:r>
              <a:rPr lang="en-US" sz="1400" dirty="0"/>
              <a:t>Rigorously pursue the cloud</a:t>
            </a:r>
          </a:p>
          <a:p>
            <a:r>
              <a:rPr lang="en-US" sz="1400" dirty="0"/>
              <a:t>Objectively vet </a:t>
            </a:r>
            <a:r>
              <a:rPr lang="en-US" sz="1400" b="1" dirty="0"/>
              <a:t>all</a:t>
            </a:r>
            <a:r>
              <a:rPr lang="en-US" sz="1400" dirty="0"/>
              <a:t> our technology partners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14301"/>
            <a:ext cx="7543800" cy="838200"/>
          </a:xfrm>
        </p:spPr>
        <p:txBody>
          <a:bodyPr/>
          <a:lstStyle/>
          <a:p>
            <a:r>
              <a:rPr lang="en-US" b="1" dirty="0">
                <a:solidFill>
                  <a:srgbClr val="051D49"/>
                </a:solidFill>
              </a:rPr>
              <a:t>ShareSquared:  </a:t>
            </a:r>
            <a:r>
              <a:rPr lang="en-US" dirty="0"/>
              <a:t>Our Commitment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219201"/>
            <a:ext cx="402844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34246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772400" cy="8382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But migration is hard and expensive!</a:t>
            </a:r>
            <a:br>
              <a:rPr lang="en-US" dirty="0"/>
            </a:br>
            <a:r>
              <a:rPr lang="en-US" sz="3200" dirty="0"/>
              <a:t>Not if you know what you are doing…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724400"/>
          </a:xfrm>
        </p:spPr>
        <p:txBody>
          <a:bodyPr/>
          <a:lstStyle/>
          <a:p>
            <a:r>
              <a:rPr lang="en-US" dirty="0"/>
              <a:t>You CAN move from your old systems to the new shiny updated systems of today</a:t>
            </a:r>
          </a:p>
          <a:p>
            <a:r>
              <a:rPr lang="en-US" dirty="0"/>
              <a:t>Doing it yourself will be very hard and probably manual, look for outside help</a:t>
            </a:r>
          </a:p>
          <a:p>
            <a:r>
              <a:rPr lang="en-US" b="1" dirty="0">
                <a:solidFill>
                  <a:srgbClr val="C00000"/>
                </a:solidFill>
              </a:rPr>
              <a:t>PowerStreamECM</a:t>
            </a:r>
            <a:r>
              <a:rPr lang="en-US" dirty="0"/>
              <a:t> supports the migration of many legacy systems to SharePoint and O365 to support the RBR methodology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55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PowerStreamECM: </a:t>
            </a:r>
            <a:r>
              <a:rPr lang="en-US" dirty="0"/>
              <a:t>Features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ECM systems</a:t>
            </a:r>
          </a:p>
          <a:p>
            <a:pPr lvl="1"/>
            <a:r>
              <a:rPr lang="en-US" dirty="0"/>
              <a:t>FileNet, OpenText, Documentum, iManage, Hummingbird, Questys, Exchange, Fileshares</a:t>
            </a:r>
          </a:p>
          <a:p>
            <a:r>
              <a:rPr lang="en-US" dirty="0"/>
              <a:t>Old file format conversions (TIFF to PDF to PDF/A)</a:t>
            </a:r>
          </a:p>
          <a:p>
            <a:pPr lvl="1"/>
            <a:r>
              <a:rPr lang="en-US" dirty="0"/>
              <a:t>Binary file verification (is it really a TIFF?)</a:t>
            </a:r>
          </a:p>
          <a:p>
            <a:r>
              <a:rPr lang="en-US" dirty="0"/>
              <a:t>OCR support</a:t>
            </a:r>
          </a:p>
          <a:p>
            <a:pPr lvl="1"/>
            <a:r>
              <a:rPr lang="en-US" dirty="0"/>
              <a:t>Turn TIFFs into indexable archivable PDFs</a:t>
            </a:r>
          </a:p>
          <a:p>
            <a:pPr lvl="1"/>
            <a:r>
              <a:rPr lang="en-US" dirty="0"/>
              <a:t>Populate missing metadata from source documents (</a:t>
            </a:r>
            <a:r>
              <a:rPr lang="en-US" dirty="0" err="1"/>
              <a:t>CustomerID</a:t>
            </a:r>
            <a:r>
              <a:rPr lang="en-US" dirty="0"/>
              <a:t>, etc)</a:t>
            </a:r>
          </a:p>
          <a:p>
            <a:r>
              <a:rPr lang="en-US" dirty="0"/>
              <a:t>Multi-threaded, multi-server architecture</a:t>
            </a:r>
          </a:p>
          <a:p>
            <a:pPr lvl="1"/>
            <a:r>
              <a:rPr lang="en-US" dirty="0"/>
              <a:t>Move 100K of records in hours, not weeks</a:t>
            </a:r>
          </a:p>
          <a:p>
            <a:r>
              <a:rPr lang="en-US" dirty="0"/>
              <a:t>Advanced rules and metadata engine</a:t>
            </a:r>
          </a:p>
          <a:p>
            <a:pPr lvl="1"/>
            <a:r>
              <a:rPr lang="en-US" dirty="0"/>
              <a:t>Customer facing workbook for rules and metadata mappings</a:t>
            </a:r>
          </a:p>
        </p:txBody>
      </p:sp>
    </p:spTree>
    <p:extLst>
      <p:ext uri="{BB962C8B-B14F-4D97-AF65-F5344CB8AC3E}">
        <p14:creationId xmlns:p14="http://schemas.microsoft.com/office/powerpoint/2010/main" val="428358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143000"/>
            <a:ext cx="8610600" cy="464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Next Steps: </a:t>
            </a:r>
            <a:r>
              <a:rPr lang="en-US" dirty="0"/>
              <a:t>How to Engage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95400"/>
            <a:ext cx="8077200" cy="4191001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C8481B"/>
                </a:solidFill>
              </a:rPr>
              <a:t>Discussion/Envisioning: </a:t>
            </a:r>
            <a:r>
              <a:rPr lang="en-US" sz="2000" dirty="0"/>
              <a:t>engage us for a more detailed presentation to your team, executives and other stakeholders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b="1" dirty="0">
                <a:solidFill>
                  <a:srgbClr val="C8481B"/>
                </a:solidFill>
              </a:rPr>
              <a:t>GamePLAN: </a:t>
            </a:r>
            <a:r>
              <a:rPr lang="en-US" sz="2000" dirty="0"/>
              <a:t>for strategic road-mapping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b="1" dirty="0">
                <a:solidFill>
                  <a:srgbClr val="C8481B"/>
                </a:solidFill>
              </a:rPr>
              <a:t>ROM: </a:t>
            </a:r>
            <a:r>
              <a:rPr lang="en-US" sz="2000" dirty="0"/>
              <a:t>support budget with rough order of magnitude estimates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b="1" dirty="0">
                <a:solidFill>
                  <a:srgbClr val="C8481B"/>
                </a:solidFill>
              </a:rPr>
              <a:t>RFPs: </a:t>
            </a:r>
            <a:r>
              <a:rPr lang="en-US" sz="2000" dirty="0"/>
              <a:t>share past procurements to help develop scope; working with master contracts, inter-locals, etc.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b="1" dirty="0">
                <a:solidFill>
                  <a:srgbClr val="C8481B"/>
                </a:solidFill>
              </a:rPr>
              <a:t>Pilots: </a:t>
            </a:r>
            <a:r>
              <a:rPr lang="en-US" sz="2000" dirty="0"/>
              <a:t>limited scope pilots or proofs of concept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b="1" dirty="0">
                <a:solidFill>
                  <a:srgbClr val="C8481B"/>
                </a:solidFill>
              </a:rPr>
              <a:t>Partner: </a:t>
            </a:r>
            <a:r>
              <a:rPr lang="en-US" sz="2000" dirty="0"/>
              <a:t>solution development (agenda management, et al)</a:t>
            </a:r>
          </a:p>
        </p:txBody>
      </p:sp>
    </p:spTree>
    <p:extLst>
      <p:ext uri="{BB962C8B-B14F-4D97-AF65-F5344CB8AC3E}">
        <p14:creationId xmlns:p14="http://schemas.microsoft.com/office/powerpoint/2010/main" val="2635388340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43655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51D49"/>
                </a:solidFill>
              </a:rPr>
              <a:t>Team: </a:t>
            </a:r>
            <a:r>
              <a:rPr lang="en-US" dirty="0"/>
              <a:t>Chris Givens, CTO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371600"/>
            <a:ext cx="39624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Chris Givens, ShareSquared’s Chief Technology Officer, is a world-renowned </a:t>
            </a:r>
            <a:r>
              <a:rPr lang="en-US" sz="1200" b="1" dirty="0">
                <a:solidFill>
                  <a:srgbClr val="051D49"/>
                </a:solidFill>
              </a:rPr>
              <a:t>Microsoft SharePoint MVP </a:t>
            </a:r>
            <a:r>
              <a:rPr lang="en-US" sz="1200" dirty="0"/>
              <a:t>and Principal SharePoint Consultant/Architect, and developer. He is the Co-founder and President of the San Diego SharePoint User Group (SanSpug.org). 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Chris has worked with SharePoint for over a decade and recently consulted on many high-profile projects with organizations such as the County of Los Angeles, County of San Diego, eBay, PayPal, the Bill and Melinda Gates Foundation and General Atomics.  As a direct assistant to the Executive Team at IBM, Chris participated in immersive trainings honing his deep technical and business skills. 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Chris has a passion for teaching, is a Microsoft Certified Trainer and has developed Microsoft Official Curriculum courseware for all versions of SharePoint with topics ranging from Development and Business Intelligence.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7174" y="896034"/>
            <a:ext cx="8658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8481B"/>
                </a:solidFill>
              </a:rPr>
              <a:t>MCSE, MCAD, MCDBA, MCT, CTT+, CISSP, CCNP, OCA MCTS – SharePoint, BizTalk &amp; SQL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4" y="1409700"/>
            <a:ext cx="4391026" cy="439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7061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51D49"/>
                </a:solidFill>
              </a:rPr>
              <a:t>ShareSquared: </a:t>
            </a:r>
            <a:r>
              <a:rPr lang="en-US" dirty="0"/>
              <a:t>Our Presenters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916171"/>
              </p:ext>
            </p:extLst>
          </p:nvPr>
        </p:nvGraphicFramePr>
        <p:xfrm>
          <a:off x="457199" y="914400"/>
          <a:ext cx="8001001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3956" y="5092861"/>
            <a:ext cx="841608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8481B"/>
                </a:solidFill>
              </a:rPr>
              <a:t>We’re here to be in service…</a:t>
            </a:r>
          </a:p>
          <a:p>
            <a:r>
              <a:rPr lang="en-US" sz="2200" dirty="0">
                <a:solidFill>
                  <a:srgbClr val="051D49"/>
                </a:solidFill>
              </a:rPr>
              <a:t>Committed to the Digital Transformation of State and Local Government</a:t>
            </a:r>
          </a:p>
        </p:txBody>
      </p:sp>
    </p:spTree>
    <p:extLst>
      <p:ext uri="{BB962C8B-B14F-4D97-AF65-F5344CB8AC3E}">
        <p14:creationId xmlns:p14="http://schemas.microsoft.com/office/powerpoint/2010/main" val="424567889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780A6-5249-476E-A9CC-711E43D98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51D49"/>
                </a:solidFill>
              </a:rPr>
              <a:t>RIMtech: </a:t>
            </a:r>
            <a:r>
              <a:rPr lang="en-CA" dirty="0"/>
              <a:t>Bruce Miller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C7E1871-279F-4366-8AA5-D308A6E3A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12" y="1099438"/>
            <a:ext cx="3592800" cy="2724256"/>
          </a:xfrm>
        </p:spPr>
        <p:txBody>
          <a:bodyPr/>
          <a:lstStyle/>
          <a:p>
            <a:r>
              <a:rPr lang="en-CA" sz="1600" dirty="0"/>
              <a:t>Vendor-Neutral SME</a:t>
            </a:r>
          </a:p>
          <a:p>
            <a:r>
              <a:rPr lang="en-CA" sz="1600" dirty="0"/>
              <a:t>Records Software Developer</a:t>
            </a:r>
          </a:p>
          <a:p>
            <a:pPr lvl="1"/>
            <a:r>
              <a:rPr lang="en-CA" sz="1400" dirty="0"/>
              <a:t>Documentum, IBM</a:t>
            </a:r>
          </a:p>
          <a:p>
            <a:r>
              <a:rPr lang="en-CA" sz="1600" dirty="0"/>
              <a:t>Independent consulting</a:t>
            </a:r>
          </a:p>
          <a:p>
            <a:r>
              <a:rPr lang="en-CA" sz="1600" dirty="0"/>
              <a:t>Industry thought leader</a:t>
            </a:r>
          </a:p>
          <a:p>
            <a:r>
              <a:rPr lang="en-CA" sz="1600" dirty="0"/>
              <a:t>Author</a:t>
            </a:r>
          </a:p>
          <a:p>
            <a:pPr lvl="1"/>
            <a:r>
              <a:rPr lang="en-CA" sz="1200" dirty="0"/>
              <a:t>Managing Records in Microsoft SharePoint</a:t>
            </a:r>
          </a:p>
          <a:p>
            <a:pPr lvl="1"/>
            <a:r>
              <a:rPr lang="en-CA" sz="1200" dirty="0"/>
              <a:t>TCA for Recordkeeping</a:t>
            </a:r>
          </a:p>
          <a:p>
            <a:r>
              <a:rPr lang="en-CA" sz="1600" dirty="0"/>
              <a:t>Educator</a:t>
            </a:r>
          </a:p>
          <a:p>
            <a:pPr lvl="1"/>
            <a:r>
              <a:rPr lang="en-CA" sz="1200" dirty="0"/>
              <a:t>Seminars, conferences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1291A-7EF5-4DB2-8CCE-8F52DA3E2E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96"/>
          <a:stretch/>
        </p:blipFill>
        <p:spPr>
          <a:xfrm>
            <a:off x="3690665" y="950427"/>
            <a:ext cx="5370372" cy="2312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8E18F6-A2DD-4BE7-BB2E-55CBD40436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213" y="5333643"/>
            <a:ext cx="914400" cy="2415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0E44E5-1F01-4D4A-A988-2AAD80FAA6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556" y="4752779"/>
            <a:ext cx="1788452" cy="321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1B405C-0428-4CFE-8213-927535EB74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9" y="4670527"/>
            <a:ext cx="346946" cy="466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717172-5CD9-41A8-99E1-8F70DE1513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05" y="5223046"/>
            <a:ext cx="532147" cy="438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86CDB-4D92-4E25-A019-E6269EF8D10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644" y="5250501"/>
            <a:ext cx="1142461" cy="3115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546A4F-D644-4471-9684-2634A90F27D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88" y="4258101"/>
            <a:ext cx="976314" cy="235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8A5E56-82C7-45A1-B8F5-144560305FC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95" y="4663187"/>
            <a:ext cx="530209" cy="5253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4B0FA3-1FA9-42E3-8E37-58BFFD01C96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697" y="5346740"/>
            <a:ext cx="857250" cy="2198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B2C1EF-AD5E-4E7B-A78A-C04D0B913F0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037" y="4250854"/>
            <a:ext cx="1014672" cy="2952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34C154-445F-49B1-8422-3085F3ED2C3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5256" y="4194348"/>
            <a:ext cx="765990" cy="3351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F16C5-A002-46CE-B490-423D13DC4D2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796" y="4694614"/>
            <a:ext cx="299945" cy="3797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10C4F5-1CB8-4102-A83B-F26F11E82CEA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936" y="4843909"/>
            <a:ext cx="1778716" cy="5002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28FB6A0-2D39-4747-87C1-80314C524E4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335" y="4139745"/>
            <a:ext cx="480352" cy="4443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03555" y="3429426"/>
            <a:ext cx="1895475" cy="8286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00556" y="3412635"/>
            <a:ext cx="1838325" cy="7715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24368" y="4570676"/>
            <a:ext cx="17907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51D49"/>
                </a:solidFill>
              </a:rPr>
              <a:t>ShareSquared: </a:t>
            </a:r>
            <a:r>
              <a:rPr lang="en-US" dirty="0"/>
              <a:t>Solution Focus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1" y="975597"/>
            <a:ext cx="3581399" cy="4560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51D49"/>
                </a:solidFill>
                <a:latin typeface="Roboto" pitchFamily="2" charset="0"/>
                <a:ea typeface="Roboto" pitchFamily="2" charset="0"/>
              </a:rPr>
              <a:t>Public Sector Solutions: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Work Sans" panose="00000500000000000000" pitchFamily="2" charset="0"/>
              </a:rPr>
              <a:t>SharePoint and Office365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Work Sans" panose="00000500000000000000" pitchFamily="2" charset="0"/>
              </a:rPr>
              <a:t>GO2 for Rapid Deployment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Work Sans" panose="00000500000000000000" pitchFamily="2" charset="0"/>
              </a:rPr>
              <a:t>Intranets and Extranets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Work Sans" panose="00000500000000000000" pitchFamily="2" charset="0"/>
              </a:rPr>
              <a:t>Content Migrations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Work Sans" panose="00000500000000000000" pitchFamily="2" charset="0"/>
              </a:rPr>
              <a:t>Document Management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Work Sans" panose="00000500000000000000" pitchFamily="2" charset="0"/>
              </a:rPr>
              <a:t>Certified Records Management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Work Sans" panose="00000500000000000000" pitchFamily="2" charset="0"/>
              </a:rPr>
              <a:t>Local Government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Work Sans" panose="00000500000000000000" pitchFamily="2" charset="0"/>
            </a:endParaRPr>
          </a:p>
          <a:p>
            <a:r>
              <a:rPr lang="en-US" b="1" dirty="0">
                <a:solidFill>
                  <a:srgbClr val="051D49"/>
                </a:solidFill>
                <a:latin typeface="Roboto" pitchFamily="2" charset="0"/>
                <a:ea typeface="Roboto" pitchFamily="2" charset="0"/>
              </a:rPr>
              <a:t>Public Sector Verticals: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Work Sans" panose="00000500000000000000" pitchFamily="2" charset="0"/>
              </a:rPr>
              <a:t>City and County Government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Work Sans" panose="00000500000000000000" pitchFamily="2" charset="0"/>
              </a:rPr>
              <a:t>Health and Human Services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Work Sans" panose="00000500000000000000" pitchFamily="2" charset="0"/>
              </a:rPr>
              <a:t>Public Safety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Work Sans" panose="00000500000000000000" pitchFamily="2" charset="0"/>
              </a:rPr>
              <a:t>Transportation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Work Sans" panose="00000500000000000000" pitchFamily="2" charset="0"/>
              </a:rPr>
              <a:t>Water and Power Utilities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Work Sans" panose="00000500000000000000" pitchFamily="2" charset="0"/>
              </a:rPr>
              <a:t>Housing Authorities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95584" y="914400"/>
            <a:ext cx="5148416" cy="388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b="1" dirty="0">
                <a:solidFill>
                  <a:srgbClr val="C8481B"/>
                </a:solidFill>
                <a:latin typeface="Roboto" pitchFamily="2" charset="0"/>
                <a:ea typeface="Roboto" pitchFamily="2" charset="0"/>
              </a:rPr>
              <a:t>Representative Public Sector Customers: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716" y="1447800"/>
            <a:ext cx="1229352" cy="1229352"/>
          </a:xfrm>
          <a:prstGeom prst="rect">
            <a:avLst/>
          </a:prstGeom>
        </p:spPr>
      </p:pic>
      <p:pic>
        <p:nvPicPr>
          <p:cNvPr id="8" name="Picture 7" descr="http://dk6kcyuwrpkrj.cloudfront.net/wp-content/uploads/sites/48/2015/05/bellevue.jpg">
            <a:hlinkClick r:id="rId4" tgtFrame="&quot;_blank&quot;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7427" y="2819843"/>
            <a:ext cx="996138" cy="1189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958" y="2943468"/>
            <a:ext cx="988868" cy="1127358"/>
          </a:xfrm>
          <a:prstGeom prst="rect">
            <a:avLst/>
          </a:prstGeom>
        </p:spPr>
      </p:pic>
      <p:pic>
        <p:nvPicPr>
          <p:cNvPr id="11" name="Picture 10" descr="http://static1.squarespace.com/static/53090e9de4b0dbc78d14f0c9/56e7580945bf2179c34d6954/56e758e340261da90eb7f6ca/1458002679442/City-of-San-Jose-Logo.jpg">
            <a:hlinkClick r:id="rId7" tgtFrame="&quot;_blank&quot;"/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3278" y="2980351"/>
            <a:ext cx="1257470" cy="737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://www.workforce.com/ext/resources/images/WFM_Web-Art/November-2015/OP15_Partnership_Silver_CountyofSanMateo-copy.jpg">
            <a:hlinkClick r:id="rId9" tgtFrame="&quot;_blank&quot;"/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3429" y="1447800"/>
            <a:ext cx="1206730" cy="1199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://www.healthysonoma.org/content/sites/sonoma/Sealcolor3300rgb.jpg">
            <a:hlinkClick r:id="rId11" tgtFrame="&quot;_blank&quot;"/>
          </p:cNvPr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520" y="1420146"/>
            <a:ext cx="1251639" cy="1254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ttp://www.davis-pr.com/images/clients/mtc.jpg">
            <a:hlinkClick r:id="rId13" tgtFrame="&quot;_blank&quot;"/>
          </p:cNvPr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8466" y="4438957"/>
            <a:ext cx="1376655" cy="85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http://www.sdbeerfest.org/wp-content/uploads/2014/09/Port-logo.jpg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175" y="4407052"/>
            <a:ext cx="1286516" cy="992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477" y="4343400"/>
            <a:ext cx="1542038" cy="7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925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51D49"/>
                </a:solidFill>
              </a:rPr>
              <a:t>ShareSquared:  </a:t>
            </a:r>
            <a:r>
              <a:rPr lang="en-US" sz="3200" dirty="0"/>
              <a:t>EDRMS Experience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224645"/>
            <a:ext cx="51816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Existing EDRMS/SP Projects:</a:t>
            </a:r>
          </a:p>
          <a:p>
            <a:r>
              <a:rPr lang="en-US" sz="1600" dirty="0"/>
              <a:t>City of Richland, WA - Collabware</a:t>
            </a:r>
          </a:p>
          <a:p>
            <a:r>
              <a:rPr lang="en-US" sz="1600" dirty="0"/>
              <a:t>County of San Mateo – SP + Custom Solution</a:t>
            </a:r>
          </a:p>
          <a:p>
            <a:r>
              <a:rPr lang="en-US" sz="1600" dirty="0"/>
              <a:t>City of Bellevue, WA – Stellant Migration to SP/Gimmal</a:t>
            </a:r>
          </a:p>
          <a:p>
            <a:r>
              <a:rPr lang="en-US" sz="1600" dirty="0"/>
              <a:t>Sacramento Sewer District – OOTB/Gimmal</a:t>
            </a:r>
          </a:p>
          <a:p>
            <a:r>
              <a:rPr lang="en-US" sz="1600" dirty="0"/>
              <a:t>North Los Angeles Community Resource Center – OOTB</a:t>
            </a:r>
          </a:p>
          <a:p>
            <a:r>
              <a:rPr lang="en-US" sz="1600" dirty="0"/>
              <a:t>Altera Corporation – SP + Custom Solution</a:t>
            </a:r>
          </a:p>
          <a:p>
            <a:r>
              <a:rPr lang="en-US" sz="1600" dirty="0"/>
              <a:t>Imperial Irrigation District – SP OOTB</a:t>
            </a:r>
          </a:p>
          <a:p>
            <a:r>
              <a:rPr lang="en-US" sz="1600" dirty="0"/>
              <a:t>First 5 Los Angeles (County of LA) – Gimmal</a:t>
            </a:r>
          </a:p>
          <a:p>
            <a:r>
              <a:rPr lang="en-US" sz="1600" dirty="0"/>
              <a:t>City of Pasadena, CA – Gimmal</a:t>
            </a:r>
          </a:p>
          <a:p>
            <a:r>
              <a:rPr lang="en-US" sz="1600" dirty="0"/>
              <a:t>County of San Diego - RecordLion</a:t>
            </a:r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84E28D-B7F6-4602-B984-9F784C33B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219201"/>
            <a:ext cx="2438400" cy="971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BE0A03-D513-4384-9F28-3EC4A2BCB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3119" y="4495800"/>
            <a:ext cx="2976562" cy="83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545624-F221-435D-8529-498B064FC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725" y="3462420"/>
            <a:ext cx="1752600" cy="742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F1CAF6-E042-46A7-B497-3E65D6D13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2574173"/>
            <a:ext cx="253365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4930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2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2 Theme" id="{BA0B5D4B-5258-4E83-BBFD-D87F036C885B}" vid="{B809DE52-CB0F-4608-B157-EC6F5FED7D87}"/>
    </a:ext>
  </a:extLst>
</a:theme>
</file>

<file path=ppt/theme/theme2.xml><?xml version="1.0" encoding="utf-8"?>
<a:theme xmlns:a="http://schemas.openxmlformats.org/drawingml/2006/main" name="Pixel design template">
  <a:themeElements>
    <a:clrScheme name="Office Theme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.potx" id="{61D5EBA6-A23E-492C-8A07-E4BCB14E768B}" vid="{2C5385DD-25CC-4B4A-8E83-9D91F0EF820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565f558ca3f4d88b6200054cccf171a xmlns="f289c9c0-4162-47b4-adbf-a1d8f762fef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CityNext</TermName>
          <TermId xmlns="http://schemas.microsoft.com/office/infopath/2007/PartnerControls">fa11f587-4ac2-4f53-89d5-895243ebdd20</TermId>
        </TermInfo>
      </Terms>
    </l565f558ca3f4d88b6200054cccf171a>
    <TaxCatchAll xmlns="f289c9c0-4162-47b4-adbf-a1d8f762fef1">
      <Value>113</Value>
      <Value>207</Value>
    </TaxCatchAll>
    <b4827c2bd9e643beab8cdf7909d8eef1 xmlns="f289c9c0-4162-47b4-adbf-a1d8f762fef1">
      <Terms xmlns="http://schemas.microsoft.com/office/infopath/2007/PartnerControls">
        <TermInfo xmlns="http://schemas.microsoft.com/office/infopath/2007/PartnerControls">
          <TermName xmlns="http://schemas.microsoft.com/office/infopath/2007/PartnerControls">Governance for SharePoint Online Focus Area</TermName>
          <TermId xmlns="http://schemas.microsoft.com/office/infopath/2007/PartnerControls">6f9aaa6c-ca83-44b2-b989-6189449c3bae</TermId>
        </TermInfo>
      </Terms>
    </b4827c2bd9e643beab8cdf7909d8eef1>
    <S2Archive xmlns="f289c9c0-4162-47b4-adbf-a1d8f762fef1">false</S2Archive>
    <S2ProjectDocumentCategory xmlns="f289c9c0-4162-47b4-adbf-a1d8f762fef1">Reference Materials</S2ProjectDocumentCategor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875BEA41D0107B4FA9132A4A0D727F800100D5B534C79A5DB34FA3DF577D00736FF0" ma:contentTypeVersion="34" ma:contentTypeDescription="Documents related to customer projects" ma:contentTypeScope="" ma:versionID="589f1d210338b1523ee35c3f636d8a67">
  <xsd:schema xmlns:xsd="http://www.w3.org/2001/XMLSchema" xmlns:xs="http://www.w3.org/2001/XMLSchema" xmlns:p="http://schemas.microsoft.com/office/2006/metadata/properties" xmlns:ns3="f289c9c0-4162-47b4-adbf-a1d8f762fef1" targetNamespace="http://schemas.microsoft.com/office/2006/metadata/properties" ma:root="true" ma:fieldsID="d3e0f75ca025cacff21401e44ba18829" ns3:_="">
    <xsd:import namespace="f289c9c0-4162-47b4-adbf-a1d8f762fef1"/>
    <xsd:element name="properties">
      <xsd:complexType>
        <xsd:sequence>
          <xsd:element name="documentManagement">
            <xsd:complexType>
              <xsd:all>
                <xsd:element ref="ns3:l565f558ca3f4d88b6200054cccf171a" minOccurs="0"/>
                <xsd:element ref="ns3:TaxCatchAll" minOccurs="0"/>
                <xsd:element ref="ns3:TaxCatchAllLabel" minOccurs="0"/>
                <xsd:element ref="ns3:b4827c2bd9e643beab8cdf7909d8eef1" minOccurs="0"/>
                <xsd:element ref="ns3:S2ProjectDocumentCategory" minOccurs="0"/>
                <xsd:element ref="ns3:S2Archiv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89c9c0-4162-47b4-adbf-a1d8f762fef1" elementFormDefault="qualified">
    <xsd:import namespace="http://schemas.microsoft.com/office/2006/documentManagement/types"/>
    <xsd:import namespace="http://schemas.microsoft.com/office/infopath/2007/PartnerControls"/>
    <xsd:element name="l565f558ca3f4d88b6200054cccf171a" ma:index="8" nillable="true" ma:taxonomy="true" ma:internalName="l565f558ca3f4d88b6200054cccf171a" ma:taxonomyFieldName="S2Customer" ma:displayName="Customer" ma:readOnly="false" ma:default="" ma:fieldId="{5565f558-ca3f-4d88-b620-0054cccf171a}" ma:sspId="7606c84a-0315-4e1b-806a-9bd330f44ba5" ma:termSetId="67363a48-ee91-4dff-8981-a771a12d811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1cc31046-8343-4a7f-9ddc-793d98742d4b}" ma:internalName="TaxCatchAll" ma:showField="CatchAllData" ma:web="f079b8da-6b7e-4e16-bca7-666a42afc3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1cc31046-8343-4a7f-9ddc-793d98742d4b}" ma:internalName="TaxCatchAllLabel" ma:readOnly="true" ma:showField="CatchAllDataLabel" ma:web="f079b8da-6b7e-4e16-bca7-666a42afc3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4827c2bd9e643beab8cdf7909d8eef1" ma:index="12" nillable="true" ma:taxonomy="true" ma:internalName="b4827c2bd9e643beab8cdf7909d8eef1" ma:taxonomyFieldName="S2Project" ma:displayName="Project" ma:readOnly="false" ma:default="" ma:fieldId="{b4827c2b-d9e6-43be-ab8c-df7909d8eef1}" ma:sspId="7606c84a-0315-4e1b-806a-9bd330f44ba5" ma:termSetId="248b01db-b0e4-4e4e-86ac-7fe5a2f2bb3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2ProjectDocumentCategory" ma:index="14" nillable="true" ma:displayName="Category" ma:default="Reference Materials" ma:format="Dropdown" ma:internalName="S2ProjectDocumentCategory">
      <xsd:simpleType>
        <xsd:restriction base="dms:Choice">
          <xsd:enumeration value="Client Communications"/>
          <xsd:enumeration value="Deployment Package"/>
          <xsd:enumeration value="Design"/>
          <xsd:enumeration value="Discovery/Requirements"/>
          <xsd:enumeration value="Documentation"/>
          <xsd:enumeration value="Project Management"/>
          <xsd:enumeration value="Reference Materials"/>
          <xsd:enumeration value="Source Code"/>
          <xsd:enumeration value="Training Materials"/>
        </xsd:restriction>
      </xsd:simpleType>
    </xsd:element>
    <xsd:element name="S2Archive" ma:index="15" nillable="true" ma:displayName="Archive" ma:default="0" ma:description="This column can be used as a filter to prevent the display of certain documents in specific views" ma:internalName="S2Archive">
      <xsd:simpleType>
        <xsd:restriction base="dms:Boolean"/>
      </xsd:simpleType>
    </xsd:element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7606c84a-0315-4e1b-806a-9bd330f44ba5" ContentTypeId="0x010100875BEA41D0107B4FA9132A4A0D727F8001" PreviousValue="false"/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060AB777-251F-46A2-9C72-9DA039230FE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f289c9c0-4162-47b4-adbf-a1d8f762fef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65EF709-96B7-4790-8012-3419B0E08C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89c9c0-4162-47b4-adbf-a1d8f762fe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F0F1DC-ED9E-4D50-9DA6-46B85C95711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B931649-A144-4F08-8004-C6CE14BD05CB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C9BE4B79-E9CB-4CC7-B2CE-AB1E4B2FA1C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4364</TotalTime>
  <Words>2177</Words>
  <Application>Microsoft Office PowerPoint</Application>
  <PresentationFormat>On-screen Show (4:3)</PresentationFormat>
  <Paragraphs>410</Paragraphs>
  <Slides>43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0" baseType="lpstr">
      <vt:lpstr>Arial Black</vt:lpstr>
      <vt:lpstr>Century Gothic</vt:lpstr>
      <vt:lpstr>Verdana</vt:lpstr>
      <vt:lpstr>Arial</vt:lpstr>
      <vt:lpstr>Calibri</vt:lpstr>
      <vt:lpstr>Work Sans</vt:lpstr>
      <vt:lpstr>Segoe UI Light</vt:lpstr>
      <vt:lpstr>Segoe UI</vt:lpstr>
      <vt:lpstr>Times New Roman</vt:lpstr>
      <vt:lpstr>Roboto</vt:lpstr>
      <vt:lpstr>Consolas</vt:lpstr>
      <vt:lpstr>Wingdings</vt:lpstr>
      <vt:lpstr>Arial Rounded MT Bold</vt:lpstr>
      <vt:lpstr>S2 Theme</vt:lpstr>
      <vt:lpstr>Pixel design template</vt:lpstr>
      <vt:lpstr>5-50002_Ignite_Breakout_Template</vt:lpstr>
      <vt:lpstr>Worksheet</vt:lpstr>
      <vt:lpstr>Navigating SharePoint for RIM   in the Microsoft Cloud  </vt:lpstr>
      <vt:lpstr>PowerPoint Presentation</vt:lpstr>
      <vt:lpstr>Overview: Our Plan for Today</vt:lpstr>
      <vt:lpstr>ShareSquared:  Our Commitment</vt:lpstr>
      <vt:lpstr>Team: Chris Givens, CTO</vt:lpstr>
      <vt:lpstr>ShareSquared: Our Presenters</vt:lpstr>
      <vt:lpstr>RIMtech: Bruce Miller</vt:lpstr>
      <vt:lpstr>ShareSquared: Solution Focus</vt:lpstr>
      <vt:lpstr>ShareSquared:  EDRMS Experience</vt:lpstr>
      <vt:lpstr>Approach:  Legacy Content Migration</vt:lpstr>
      <vt:lpstr>ShareSquared: Partner Network</vt:lpstr>
      <vt:lpstr>ShareSquared: Ecosystem Connections</vt:lpstr>
      <vt:lpstr>RIMtech: Bruce Miller</vt:lpstr>
      <vt:lpstr>SharePoint Does Not Deliver RIM Compliance</vt:lpstr>
      <vt:lpstr>(3) Foundational RIM Deficiencies</vt:lpstr>
      <vt:lpstr>ADG Does not Deliver RIM Compliance O365 E5 Release</vt:lpstr>
      <vt:lpstr>Needed To Achieve Compliance?</vt:lpstr>
      <vt:lpstr>What does EDRMS Look Like?</vt:lpstr>
      <vt:lpstr>How to achieve Compliance in SharePoint/O365?</vt:lpstr>
      <vt:lpstr>(3) RM Add-In Designs, (4) Products</vt:lpstr>
      <vt:lpstr>PowerPoint Presentation</vt:lpstr>
      <vt:lpstr>PowerPoint Presentation</vt:lpstr>
      <vt:lpstr>(5) Steps of an EDRMS Implementation</vt:lpstr>
      <vt:lpstr>EDRMS Ready Retention Schedule</vt:lpstr>
      <vt:lpstr>We Need to Move From This…</vt:lpstr>
      <vt:lpstr>To This..</vt:lpstr>
      <vt:lpstr>The Big 4 EDRMS Mistakes Expectations Doomed to Failure</vt:lpstr>
      <vt:lpstr>PowerPoint Presentation</vt:lpstr>
      <vt:lpstr>Rules-Based Recordkeeping (RBR)</vt:lpstr>
      <vt:lpstr>PowerPoint Presentation</vt:lpstr>
      <vt:lpstr>Who Does What?</vt:lpstr>
      <vt:lpstr>Phase 1 – Foundation &amp; Implementation</vt:lpstr>
      <vt:lpstr>Phase 2 - Deployment</vt:lpstr>
      <vt:lpstr>Typical Required Resources (1,000 users)</vt:lpstr>
      <vt:lpstr>Education is the Key Develops the Confidence to Deploy</vt:lpstr>
      <vt:lpstr>Team: Chris Givens, CTO</vt:lpstr>
      <vt:lpstr>ShareSquared: Records Management</vt:lpstr>
      <vt:lpstr>RBR Implementation in RM Systems Mileage will vary</vt:lpstr>
      <vt:lpstr>How do you get to RBR utopia? Migrate!</vt:lpstr>
      <vt:lpstr>But migration is hard and expensive! Not if you know what you are doing…</vt:lpstr>
      <vt:lpstr>PowerStreamECM: Features</vt:lpstr>
      <vt:lpstr>Next Steps: How to Engage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C02 Vision Deck</dc:title>
  <dc:creator>John Honeycutt</dc:creator>
  <cp:lastModifiedBy>John</cp:lastModifiedBy>
  <cp:revision>197</cp:revision>
  <dcterms:created xsi:type="dcterms:W3CDTF">2014-02-18T17:53:31Z</dcterms:created>
  <dcterms:modified xsi:type="dcterms:W3CDTF">2017-06-22T17:23:03Z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2Customer">
    <vt:lpwstr>113;#CityNext|fa11f587-4ac2-4f53-89d5-895243ebdd20</vt:lpwstr>
  </property>
  <property fmtid="{D5CDD505-2E9C-101B-9397-08002B2CF9AE}" pid="3" name="S2Project">
    <vt:lpwstr>207;#Governance for SharePoint Online Focus Area|6f9aaa6c-ca83-44b2-b989-6189449c3bae</vt:lpwstr>
  </property>
  <property fmtid="{D5CDD505-2E9C-101B-9397-08002B2CF9AE}" pid="4" name="IsMyDocuments">
    <vt:bool>true</vt:bool>
  </property>
  <property fmtid="{D5CDD505-2E9C-101B-9397-08002B2CF9AE}" pid="5" name="S2SalesTechnology">
    <vt:lpwstr/>
  </property>
  <property fmtid="{D5CDD505-2E9C-101B-9397-08002B2CF9AE}" pid="6" name="S2SalesGeography">
    <vt:lpwstr/>
  </property>
  <property fmtid="{D5CDD505-2E9C-101B-9397-08002B2CF9AE}" pid="7" name="S2SalesIndustry">
    <vt:lpwstr/>
  </property>
  <property fmtid="{D5CDD505-2E9C-101B-9397-08002B2CF9AE}" pid="8" name="ContentTypeId">
    <vt:lpwstr>0x010100875BEA41D0107B4FA9132A4A0D727F800100D5B534C79A5DB34FA3DF577D00736FF0</vt:lpwstr>
  </property>
  <property fmtid="{D5CDD505-2E9C-101B-9397-08002B2CF9AE}" pid="9" name="S2SalesSolution">
    <vt:lpwstr/>
  </property>
  <property fmtid="{D5CDD505-2E9C-101B-9397-08002B2CF9AE}" pid="10" name="S2SalesOffering">
    <vt:lpwstr/>
  </property>
  <property fmtid="{D5CDD505-2E9C-101B-9397-08002B2CF9AE}" pid="11" name="SharedWithUsers">
    <vt:lpwstr>12;#David Kruglov</vt:lpwstr>
  </property>
  <property fmtid="{D5CDD505-2E9C-101B-9397-08002B2CF9AE}" pid="12" name="DocVizPreviewMetadata_Count">
    <vt:i4>21</vt:i4>
  </property>
  <property fmtid="{D5CDD505-2E9C-101B-9397-08002B2CF9AE}" pid="13" name="DocVizPreviewMetadata_0">
    <vt:lpwstr>300x223x1</vt:lpwstr>
  </property>
  <property fmtid="{D5CDD505-2E9C-101B-9397-08002B2CF9AE}" pid="14" name="m5b0a867b23448b08b6ed9aaecf73d98">
    <vt:lpwstr/>
  </property>
  <property fmtid="{D5CDD505-2E9C-101B-9397-08002B2CF9AE}" pid="15" name="e781956ae2d848818a8710f13fd3582c">
    <vt:lpwstr/>
  </property>
</Properties>
</file>