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6" r:id="rId4"/>
    <p:sldId id="258" r:id="rId5"/>
    <p:sldId id="262" r:id="rId6"/>
    <p:sldId id="259" r:id="rId7"/>
    <p:sldId id="260" r:id="rId8"/>
    <p:sldId id="261" r:id="rId9"/>
    <p:sldId id="263" r:id="rId10"/>
    <p:sldId id="267" r:id="rId11"/>
    <p:sldId id="264" r:id="rId12"/>
    <p:sldId id="265" r:id="rId13"/>
    <p:sldId id="280" r:id="rId14"/>
    <p:sldId id="282" r:id="rId15"/>
    <p:sldId id="283" r:id="rId16"/>
    <p:sldId id="284" r:id="rId17"/>
    <p:sldId id="286" r:id="rId18"/>
    <p:sldId id="281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905" autoAdjust="0"/>
  </p:normalViewPr>
  <p:slideViewPr>
    <p:cSldViewPr snapToGrid="0">
      <p:cViewPr>
        <p:scale>
          <a:sx n="100" d="100"/>
          <a:sy n="100" d="100"/>
        </p:scale>
        <p:origin x="-15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0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87D89-95DE-4BFB-AAB5-01761F561FCF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B8AD2-32A2-4C1C-8836-96D4951F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1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Intro. We have lots of data to present</a:t>
            </a:r>
          </a:p>
          <a:p>
            <a:r>
              <a:rPr lang="en-US" dirty="0"/>
              <a:t>Bios in Backup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47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a hijacked mailing list</a:t>
            </a:r>
          </a:p>
          <a:p>
            <a:r>
              <a:rPr lang="en-US" dirty="0"/>
              <a:t>It came from AOL servers</a:t>
            </a:r>
          </a:p>
          <a:p>
            <a:r>
              <a:rPr lang="en-US" dirty="0"/>
              <a:t>Diagnosis: is that the malware attacked from their PC, Grabbed their contact list and sent out malware to that </a:t>
            </a:r>
            <a:r>
              <a:rPr lang="en-US" dirty="0" smtClean="0"/>
              <a:t>list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Should we reference botnets (both home PCs &amp; laptops as well</a:t>
            </a:r>
            <a:r>
              <a:rPr lang="en-US" baseline="0" dirty="0" smtClean="0"/>
              <a:t> as mobile phones)?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24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Someone did their homework:</a:t>
            </a:r>
          </a:p>
          <a:p>
            <a:r>
              <a:rPr lang="en-US" dirty="0"/>
              <a:t>Knew </a:t>
            </a:r>
            <a:r>
              <a:rPr lang="en-US" dirty="0" smtClean="0"/>
              <a:t>Wife’s </a:t>
            </a:r>
            <a:r>
              <a:rPr lang="en-US" dirty="0"/>
              <a:t>Name, common topic and my junk email address</a:t>
            </a:r>
          </a:p>
          <a:p>
            <a:r>
              <a:rPr lang="en-US" dirty="0"/>
              <a:t>If you work in a trusted position. Someone has been building enumeration profiles on you. Years worth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----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Let’s reference the implications of the OPM breach.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78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00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Common </a:t>
            </a:r>
            <a:r>
              <a:rPr lang="en-US" dirty="0" smtClean="0"/>
              <a:t>passwords </a:t>
            </a:r>
            <a:r>
              <a:rPr lang="en-US" dirty="0"/>
              <a:t>cracked in minutes (John the Ripper</a:t>
            </a:r>
            <a:r>
              <a:rPr lang="en-US" dirty="0" smtClean="0"/>
              <a:t>)*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Huge hash databases for sale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Microsoft hash is well known for 8 or less characters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Anything less than XP SP3 is </a:t>
            </a:r>
            <a:r>
              <a:rPr lang="en-US" dirty="0" smtClean="0"/>
              <a:t>easy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*I recommend explaining how the passwords are harvested and cracked off-line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95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</a:t>
            </a:r>
            <a:r>
              <a:rPr lang="en-US" baseline="0" dirty="0"/>
              <a:t> you review your logs daily?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Have you configured your Event Logger to report Alerts?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Patching is so important!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Linux has </a:t>
            </a:r>
            <a:r>
              <a:rPr lang="en-US" baseline="0" dirty="0" err="1"/>
              <a:t>Logwatch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Ossec</a:t>
            </a:r>
            <a:r>
              <a:rPr lang="en-US" baseline="0" dirty="0"/>
              <a:t>/</a:t>
            </a:r>
            <a:r>
              <a:rPr lang="en-US" baseline="0" dirty="0" err="1"/>
              <a:t>Logstash</a:t>
            </a:r>
            <a:r>
              <a:rPr lang="en-US" baseline="0" dirty="0"/>
              <a:t> is a Free log correlation engine http://vichargrave.com/ossec-log-management-with-elasticsearch/. Run in a VM or you can build a server. ACT whitepaper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Note: You need to </a:t>
            </a:r>
            <a:r>
              <a:rPr lang="en-US" dirty="0" smtClean="0"/>
              <a:t>ensure </a:t>
            </a:r>
            <a:r>
              <a:rPr lang="en-US" dirty="0"/>
              <a:t>the OSSEC server sits</a:t>
            </a:r>
            <a:r>
              <a:rPr lang="en-US" baseline="0" dirty="0"/>
              <a:t> in a protected </a:t>
            </a:r>
            <a:r>
              <a:rPr lang="en-US" baseline="0" dirty="0" smtClean="0"/>
              <a:t>enclave: Not </a:t>
            </a:r>
            <a:r>
              <a:rPr lang="en-US" baseline="0" dirty="0"/>
              <a:t>in DMZ or WAN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3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Common Criteria is a tested Target of Evaluation by an approved lab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Zero-day</a:t>
            </a:r>
            <a:r>
              <a:rPr lang="en-US" baseline="0" dirty="0"/>
              <a:t> = no signatures or ones that change to avoid detection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APT = Advance Persistent Treats, slow and low over a long period of </a:t>
            </a:r>
            <a:r>
              <a:rPr lang="en-US" baseline="0" dirty="0" smtClean="0"/>
              <a:t>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30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Anyone can sign up for these email alerts – </a:t>
            </a:r>
            <a:r>
              <a:rPr lang="en-US" dirty="0" smtClean="0"/>
              <a:t>Excellent source of timely information</a:t>
            </a:r>
            <a:endParaRPr lang="en-US" dirty="0"/>
          </a:p>
          <a:p>
            <a:r>
              <a:rPr lang="en-US" dirty="0"/>
              <a:t>Also CSSP has ICS Alert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96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Meets Quarterly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Collaboration of business, </a:t>
            </a:r>
            <a:r>
              <a:rPr lang="en-US" dirty="0" smtClean="0"/>
              <a:t>professional, </a:t>
            </a:r>
            <a:r>
              <a:rPr lang="en-US" dirty="0"/>
              <a:t>and </a:t>
            </a:r>
            <a:r>
              <a:rPr lang="en-US" dirty="0" smtClean="0"/>
              <a:t>public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Works with DHS Protection Agent and LECC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DHS 16 Critical Sectors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51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Trusted Mail distro</a:t>
            </a:r>
          </a:p>
          <a:p>
            <a:r>
              <a:rPr lang="en-US" dirty="0"/>
              <a:t>DHS has HSIN website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1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Monetary Loss and harassment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5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much are your ideas and projects worth?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56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ILO and TLO training</a:t>
            </a:r>
          </a:p>
          <a:p>
            <a:r>
              <a:rPr lang="en-US" dirty="0"/>
              <a:t>FREE Anti-Terrorism training</a:t>
            </a:r>
          </a:p>
          <a:p>
            <a:r>
              <a:rPr lang="en-US" dirty="0"/>
              <a:t>If you see something – say something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48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Daily and Weekly Digest</a:t>
            </a:r>
          </a:p>
          <a:p>
            <a:r>
              <a:rPr lang="en-US" dirty="0"/>
              <a:t>Do you read </a:t>
            </a:r>
            <a:r>
              <a:rPr lang="en-US" dirty="0" err="1"/>
              <a:t>Darkreading</a:t>
            </a:r>
            <a:r>
              <a:rPr lang="en-US" dirty="0"/>
              <a:t>, </a:t>
            </a:r>
            <a:r>
              <a:rPr lang="en-US" dirty="0" err="1"/>
              <a:t>Hackernews</a:t>
            </a:r>
            <a:r>
              <a:rPr lang="en-US" dirty="0"/>
              <a:t>…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66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15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Comerobmenow</a:t>
            </a:r>
            <a:r>
              <a:rPr lang="en-US" b="1" dirty="0"/>
              <a:t>, </a:t>
            </a:r>
            <a:r>
              <a:rPr lang="en-US" b="1" dirty="0" err="1"/>
              <a:t>pleaserobme</a:t>
            </a:r>
            <a:endParaRPr lang="en-US" b="1" dirty="0"/>
          </a:p>
          <a:p>
            <a:r>
              <a:rPr lang="en-US" b="1" dirty="0">
                <a:effectLst/>
              </a:rPr>
              <a:t>Can we say</a:t>
            </a:r>
            <a:r>
              <a:rPr lang="en-US" b="1" baseline="0" dirty="0">
                <a:effectLst/>
              </a:rPr>
              <a:t> anything more about keeping you patches current?</a:t>
            </a:r>
          </a:p>
          <a:p>
            <a:r>
              <a:rPr lang="en-US" b="1" baseline="0" dirty="0">
                <a:effectLst/>
              </a:rPr>
              <a:t>A&amp;A </a:t>
            </a:r>
            <a:r>
              <a:rPr lang="en-US" b="1" baseline="0" dirty="0" smtClean="0">
                <a:effectLst/>
              </a:rPr>
              <a:t>and RBAC </a:t>
            </a:r>
            <a:r>
              <a:rPr lang="en-US" b="1" baseline="0" dirty="0">
                <a:effectLst/>
              </a:rPr>
              <a:t>Least </a:t>
            </a:r>
            <a:r>
              <a:rPr lang="en-US" b="1" baseline="0" dirty="0" smtClean="0">
                <a:effectLst/>
              </a:rPr>
              <a:t>Privilege. </a:t>
            </a:r>
            <a:r>
              <a:rPr lang="en-US" b="1" baseline="0" dirty="0">
                <a:effectLst/>
              </a:rPr>
              <a:t>Does everyone need to be an Amin?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40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64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0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8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Stateful</a:t>
            </a:r>
            <a:r>
              <a:rPr lang="en-US" dirty="0"/>
              <a:t> Firewall (Free </a:t>
            </a:r>
            <a:r>
              <a:rPr lang="en-US" dirty="0" err="1"/>
              <a:t>pfSense</a:t>
            </a:r>
            <a:r>
              <a:rPr lang="en-US" dirty="0"/>
              <a:t>) (Great add-on</a:t>
            </a:r>
            <a:r>
              <a:rPr lang="en-US" baseline="0" dirty="0"/>
              <a:t> utilities: </a:t>
            </a:r>
            <a:r>
              <a:rPr lang="en-US" baseline="0" dirty="0" err="1"/>
              <a:t>pfBlocker</a:t>
            </a:r>
            <a:r>
              <a:rPr lang="en-US" baseline="0" dirty="0"/>
              <a:t> with DSBL, Snort IDS, Squid Web Cache)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Bidirectional – Know what is going out and where (e.g. Office365 Skype)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ISP Appliances – Update that firmware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hack attempt had 13 pages of known vulnerabilities. The largest collection I have seen in one attempt from a US hosting facility.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regions are blocked (Europe, Asia, Africa, S America, Oceania, Satellite and Anonymous sources) Only US in N. America . 2000+ Bad US Domains known as hacking sources (Bad Admin)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</a:t>
            </a:r>
            <a:r>
              <a:rPr lang="en-US" dirty="0" smtClean="0">
                <a:solidFill>
                  <a:srgbClr val="FF0000"/>
                </a:solidFill>
              </a:rPr>
              <a:t>ISPs</a:t>
            </a:r>
            <a:r>
              <a:rPr lang="en-US" dirty="0" smtClean="0"/>
              <a:t> </a:t>
            </a:r>
            <a:r>
              <a:rPr lang="en-US" dirty="0"/>
              <a:t>update their firmware after they install it to your house/business?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9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many of us have been victims of these breaches?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Excellent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8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49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2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a Trusted Financial Advisor</a:t>
            </a:r>
          </a:p>
          <a:p>
            <a:r>
              <a:rPr lang="en-US" dirty="0"/>
              <a:t>.</a:t>
            </a:r>
            <a:r>
              <a:rPr lang="en-US" dirty="0" err="1"/>
              <a:t>ru</a:t>
            </a:r>
            <a:r>
              <a:rPr lang="en-US" dirty="0"/>
              <a:t> .</a:t>
            </a:r>
            <a:r>
              <a:rPr lang="en-US" dirty="0" err="1"/>
              <a:t>ch</a:t>
            </a:r>
            <a:r>
              <a:rPr lang="en-US" dirty="0"/>
              <a:t> .</a:t>
            </a:r>
            <a:r>
              <a:rPr lang="en-US" dirty="0" err="1"/>
              <a:t>po</a:t>
            </a:r>
            <a:r>
              <a:rPr lang="en-US" dirty="0"/>
              <a:t> .</a:t>
            </a:r>
            <a:r>
              <a:rPr lang="en-US" dirty="0" err="1"/>
              <a:t>cn</a:t>
            </a:r>
            <a:r>
              <a:rPr lang="en-US" dirty="0"/>
              <a:t> .</a:t>
            </a:r>
            <a:r>
              <a:rPr lang="en-US" dirty="0" err="1"/>
              <a:t>kr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43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a Relative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B8AD2-32A2-4C1C-8836-96D4951F59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6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1834-C2C6-4022-AE16-4AADB8B6A10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82FE-49D8-430A-9035-F62C7A01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1834-C2C6-4022-AE16-4AADB8B6A10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82FE-49D8-430A-9035-F62C7A01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1834-C2C6-4022-AE16-4AADB8B6A10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82FE-49D8-430A-9035-F62C7A01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1834-C2C6-4022-AE16-4AADB8B6A10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82FE-49D8-430A-9035-F62C7A01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3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1834-C2C6-4022-AE16-4AADB8B6A10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82FE-49D8-430A-9035-F62C7A01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1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1834-C2C6-4022-AE16-4AADB8B6A10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82FE-49D8-430A-9035-F62C7A01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8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1834-C2C6-4022-AE16-4AADB8B6A10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82FE-49D8-430A-9035-F62C7A01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0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1834-C2C6-4022-AE16-4AADB8B6A10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82FE-49D8-430A-9035-F62C7A01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7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1834-C2C6-4022-AE16-4AADB8B6A10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82FE-49D8-430A-9035-F62C7A01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6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1834-C2C6-4022-AE16-4AADB8B6A10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82FE-49D8-430A-9035-F62C7A01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1834-C2C6-4022-AE16-4AADB8B6A10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82FE-49D8-430A-9035-F62C7A01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4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C1834-C2C6-4022-AE16-4AADB8B6A10C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82FE-49D8-430A-9035-F62C7A015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ntivirus.comodo.com/" TargetMode="External"/><Relationship Id="rId3" Type="http://schemas.openxmlformats.org/officeDocument/2006/relationships/hyperlink" Target="https://www.commoncriteriaportal.org/products/" TargetMode="External"/><Relationship Id="rId7" Type="http://schemas.openxmlformats.org/officeDocument/2006/relationships/hyperlink" Target="https://www.malwarebytes.org/" TargetMode="External"/><Relationship Id="rId12" Type="http://schemas.openxmlformats.org/officeDocument/2006/relationships/hyperlink" Target="https://www.clamav.ne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endmicro.com/" TargetMode="External"/><Relationship Id="rId11" Type="http://schemas.openxmlformats.org/officeDocument/2006/relationships/hyperlink" Target="https://en.wikipedia.org/wiki/Comparison_of_antivirus_software" TargetMode="External"/><Relationship Id="rId5" Type="http://schemas.openxmlformats.org/officeDocument/2006/relationships/hyperlink" Target="http://www.mcafee.com/" TargetMode="External"/><Relationship Id="rId10" Type="http://schemas.openxmlformats.org/officeDocument/2006/relationships/hyperlink" Target="https://www.virustotal.com/en/about/" TargetMode="External"/><Relationship Id="rId4" Type="http://schemas.openxmlformats.org/officeDocument/2006/relationships/hyperlink" Target="https://www.symantec.com/" TargetMode="External"/><Relationship Id="rId9" Type="http://schemas.openxmlformats.org/officeDocument/2006/relationships/hyperlink" Target="http://www.eset.com/us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ivacyrights.org/" TargetMode="External"/><Relationship Id="rId3" Type="http://schemas.openxmlformats.org/officeDocument/2006/relationships/hyperlink" Target="http://www.verizonenterprise.com/verizon-insights-lab/dbir/" TargetMode="External"/><Relationship Id="rId7" Type="http://schemas.openxmlformats.org/officeDocument/2006/relationships/hyperlink" Target="https://www.symantec.com/security-center/threat-repor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cafee.com/us/resources/reports/rp-quarterly-threats-mar-2016.pdf" TargetMode="External"/><Relationship Id="rId5" Type="http://schemas.openxmlformats.org/officeDocument/2006/relationships/hyperlink" Target="https://www.bluecoat.com/bc-labs-resource" TargetMode="External"/><Relationship Id="rId4" Type="http://schemas.openxmlformats.org/officeDocument/2006/relationships/hyperlink" Target="http://www.ponemon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Cybersecurity:</a:t>
            </a:r>
            <a:br>
              <a:rPr lang="en-US" dirty="0" smtClean="0"/>
            </a:br>
            <a:r>
              <a:rPr lang="en-US" dirty="0" smtClean="0"/>
              <a:t>Practical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602038"/>
            <a:ext cx="11188700" cy="2779712"/>
          </a:xfrm>
        </p:spPr>
        <p:txBody>
          <a:bodyPr>
            <a:normAutofit fontScale="92500" lnSpcReduction="20000"/>
          </a:bodyPr>
          <a:lstStyle/>
          <a:p>
            <a:endParaRPr lang="en-US" sz="900" dirty="0" smtClean="0"/>
          </a:p>
          <a:p>
            <a:r>
              <a:rPr lang="en-US" dirty="0" smtClean="0"/>
              <a:t>By:</a:t>
            </a:r>
          </a:p>
          <a:p>
            <a:endParaRPr lang="en-US" sz="900" dirty="0" smtClean="0"/>
          </a:p>
          <a:p>
            <a:r>
              <a:rPr lang="en-US" dirty="0" smtClean="0"/>
              <a:t>John </a:t>
            </a:r>
            <a:r>
              <a:rPr lang="en-US" dirty="0"/>
              <a:t>Feist - Applied Cyber </a:t>
            </a:r>
            <a:r>
              <a:rPr lang="en-US" dirty="0" smtClean="0"/>
              <a:t>Technologies</a:t>
            </a:r>
          </a:p>
          <a:p>
            <a:r>
              <a:rPr lang="en-US" dirty="0" smtClean="0"/>
              <a:t>CISSP</a:t>
            </a:r>
            <a:r>
              <a:rPr lang="en-US" dirty="0"/>
              <a:t>, CISA,C|CISO, CRISC, CEH, </a:t>
            </a:r>
            <a:r>
              <a:rPr lang="en-US" dirty="0" smtClean="0"/>
              <a:t>CPT</a:t>
            </a:r>
          </a:p>
          <a:p>
            <a:r>
              <a:rPr lang="en-US" dirty="0" smtClean="0"/>
              <a:t>&amp;</a:t>
            </a:r>
            <a:endParaRPr lang="en-US" dirty="0"/>
          </a:p>
          <a:p>
            <a:r>
              <a:rPr lang="en-US" dirty="0" smtClean="0"/>
              <a:t>Matt </a:t>
            </a:r>
            <a:r>
              <a:rPr lang="en-US" dirty="0"/>
              <a:t>Stamper - Board of Advisors &amp; CISO In </a:t>
            </a:r>
            <a:r>
              <a:rPr lang="en-US" dirty="0" smtClean="0"/>
              <a:t>Residence</a:t>
            </a:r>
          </a:p>
          <a:p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it-IT" dirty="0"/>
              <a:t>MPIA, MS, CISA, ITIL, CIPP-US)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697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to digest an email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provide during presentation. The data is not for distro since it will have sensitive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Analysis of Phishing Attack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provide during presentation. The data is not for distro since it will have sensitive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Tools, Techniques, and Organizations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/>
              <a:t>Password Best Practices</a:t>
            </a:r>
          </a:p>
          <a:p>
            <a:r>
              <a:rPr lang="en-US" sz="3600" dirty="0" err="1"/>
              <a:t>Logfiles</a:t>
            </a:r>
            <a:r>
              <a:rPr lang="en-US" sz="3600" dirty="0"/>
              <a:t> and Event Logs</a:t>
            </a:r>
          </a:p>
          <a:p>
            <a:r>
              <a:rPr lang="en-US" sz="3600" dirty="0"/>
              <a:t>Anti-Virus (Know the pedigree)</a:t>
            </a:r>
          </a:p>
          <a:p>
            <a:r>
              <a:rPr lang="en-US" sz="3600" dirty="0"/>
              <a:t>10 things to do to deter </a:t>
            </a:r>
            <a:r>
              <a:rPr lang="en-US" sz="3600" dirty="0" smtClean="0"/>
              <a:t>Ransomware</a:t>
            </a:r>
          </a:p>
          <a:p>
            <a:r>
              <a:rPr lang="en-US" sz="3600" dirty="0" smtClean="0"/>
              <a:t>Know your vendors &amp; suppliers</a:t>
            </a:r>
            <a:endParaRPr lang="en-US" sz="3600" dirty="0"/>
          </a:p>
          <a:p>
            <a:r>
              <a:rPr lang="en-US" sz="3600" dirty="0"/>
              <a:t>US-CERT Alerts emails</a:t>
            </a:r>
          </a:p>
          <a:p>
            <a:r>
              <a:rPr lang="en-US" sz="3600" dirty="0"/>
              <a:t>San Diego InfraGard</a:t>
            </a:r>
          </a:p>
          <a:p>
            <a:r>
              <a:rPr lang="en-US" sz="3600" dirty="0"/>
              <a:t>FBI IC3 Reporting</a:t>
            </a:r>
          </a:p>
          <a:p>
            <a:r>
              <a:rPr lang="en-US" sz="3600" dirty="0"/>
              <a:t>FBI Intellectual Property Reporting</a:t>
            </a:r>
          </a:p>
          <a:p>
            <a:r>
              <a:rPr lang="en-US" sz="3600" dirty="0"/>
              <a:t>San Diego LECC Anti-Terrorism and Law Enforcement</a:t>
            </a:r>
          </a:p>
          <a:p>
            <a:r>
              <a:rPr lang="en-US" sz="3600" dirty="0"/>
              <a:t>SANs at Risk and OUCH reports</a:t>
            </a:r>
          </a:p>
          <a:p>
            <a:r>
              <a:rPr lang="en-US" sz="3600" dirty="0"/>
              <a:t>San Diego Securing Our </a:t>
            </a:r>
            <a:r>
              <a:rPr lang="en-US" sz="3600" dirty="0" err="1"/>
              <a:t>eCity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78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Password Best Practices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757738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Elements of a Good Password:</a:t>
            </a:r>
          </a:p>
          <a:p>
            <a:pPr lvl="0"/>
            <a:r>
              <a:rPr lang="en-US" dirty="0" smtClean="0"/>
              <a:t>9 </a:t>
            </a:r>
            <a:r>
              <a:rPr lang="en-US" dirty="0"/>
              <a:t>charters </a:t>
            </a:r>
            <a:r>
              <a:rPr lang="en-US" dirty="0" smtClean="0"/>
              <a:t>minimum though 14 </a:t>
            </a:r>
            <a:r>
              <a:rPr lang="en-US" dirty="0"/>
              <a:t>is best unless </a:t>
            </a:r>
            <a:r>
              <a:rPr lang="en-US" dirty="0" smtClean="0"/>
              <a:t>it’s for an Admin account then </a:t>
            </a:r>
            <a:r>
              <a:rPr lang="en-US" dirty="0"/>
              <a:t>15</a:t>
            </a:r>
            <a:endParaRPr lang="en-US" sz="2400" dirty="0"/>
          </a:p>
          <a:p>
            <a:pPr lvl="0"/>
            <a:r>
              <a:rPr lang="en-US" dirty="0"/>
              <a:t>Contain mixture of </a:t>
            </a:r>
            <a:r>
              <a:rPr lang="en-US" dirty="0" smtClean="0"/>
              <a:t>upper and lower </a:t>
            </a:r>
            <a:r>
              <a:rPr lang="en-US" dirty="0"/>
              <a:t>case l</a:t>
            </a:r>
            <a:r>
              <a:rPr lang="en-US" dirty="0" smtClean="0"/>
              <a:t>etters</a:t>
            </a:r>
          </a:p>
          <a:p>
            <a:pPr lvl="0"/>
            <a:r>
              <a:rPr lang="en-US" sz="2700" dirty="0" smtClean="0"/>
              <a:t>Add a space in your character string </a:t>
            </a:r>
            <a:endParaRPr lang="en-US" sz="2700" dirty="0"/>
          </a:p>
          <a:p>
            <a:pPr lvl="0"/>
            <a:r>
              <a:rPr lang="en-US" dirty="0"/>
              <a:t>Contain at least 1 or more </a:t>
            </a:r>
            <a:r>
              <a:rPr lang="en-US" dirty="0" smtClean="0"/>
              <a:t>numbers</a:t>
            </a:r>
            <a:endParaRPr lang="en-US" sz="2400" dirty="0"/>
          </a:p>
          <a:p>
            <a:pPr lvl="0"/>
            <a:r>
              <a:rPr lang="en-US" dirty="0" smtClean="0"/>
              <a:t>Contain at </a:t>
            </a:r>
            <a:r>
              <a:rPr lang="en-US" dirty="0"/>
              <a:t>a minimum </a:t>
            </a:r>
            <a:r>
              <a:rPr lang="en-US" dirty="0" smtClean="0"/>
              <a:t>1 </a:t>
            </a:r>
            <a:r>
              <a:rPr lang="en-US" dirty="0"/>
              <a:t>special character (e.g. !@#$%&amp;-+?)</a:t>
            </a:r>
            <a:endParaRPr lang="en-US" sz="2400" dirty="0"/>
          </a:p>
          <a:p>
            <a:pPr lvl="0"/>
            <a:r>
              <a:rPr lang="en-US" dirty="0" smtClean="0"/>
              <a:t>Non-dictionary </a:t>
            </a:r>
            <a:r>
              <a:rPr lang="en-US" dirty="0"/>
              <a:t>and </a:t>
            </a:r>
            <a:r>
              <a:rPr lang="en-US" dirty="0" smtClean="0"/>
              <a:t>non-guessable </a:t>
            </a:r>
            <a:r>
              <a:rPr lang="en-US" dirty="0"/>
              <a:t>(e.g. </a:t>
            </a:r>
            <a:r>
              <a:rPr lang="en-US" dirty="0" smtClean="0"/>
              <a:t>P@55w0rd) / Password </a:t>
            </a:r>
            <a:r>
              <a:rPr lang="en-US" dirty="0"/>
              <a:t>generators are good!</a:t>
            </a:r>
            <a:endParaRPr lang="en-US" sz="2400" dirty="0"/>
          </a:p>
          <a:p>
            <a:pPr lvl="0"/>
            <a:r>
              <a:rPr lang="en-US" dirty="0" smtClean="0"/>
              <a:t>Businesses should </a:t>
            </a:r>
            <a:r>
              <a:rPr lang="en-US" dirty="0"/>
              <a:t>change </a:t>
            </a:r>
            <a:r>
              <a:rPr lang="en-US" dirty="0" smtClean="0"/>
              <a:t>passwords every </a:t>
            </a:r>
            <a:r>
              <a:rPr lang="en-US" dirty="0"/>
              <a:t>90 </a:t>
            </a:r>
            <a:r>
              <a:rPr lang="en-US" dirty="0" smtClean="0"/>
              <a:t>days / Personal passwords should be changed at a maximum every 180-360 </a:t>
            </a:r>
            <a:r>
              <a:rPr lang="en-US" dirty="0"/>
              <a:t>days</a:t>
            </a:r>
            <a:endParaRPr lang="en-US" sz="2400" dirty="0"/>
          </a:p>
          <a:p>
            <a:pPr lvl="0"/>
            <a:r>
              <a:rPr lang="en-US" dirty="0"/>
              <a:t>Use Two factor authentication (easy with </a:t>
            </a:r>
            <a:r>
              <a:rPr lang="en-US" dirty="0" err="1"/>
              <a:t>Yubikey</a:t>
            </a:r>
            <a:r>
              <a:rPr lang="en-US" dirty="0"/>
              <a:t>-NEO) </a:t>
            </a:r>
            <a:endParaRPr lang="en-US" sz="2400" dirty="0"/>
          </a:p>
          <a:p>
            <a:pPr lvl="0"/>
            <a:r>
              <a:rPr lang="en-US" dirty="0"/>
              <a:t>Multi-Factor</a:t>
            </a:r>
            <a:endParaRPr lang="en-US" sz="2400" dirty="0"/>
          </a:p>
          <a:p>
            <a:pPr lvl="1"/>
            <a:r>
              <a:rPr lang="en-US" dirty="0"/>
              <a:t>Who you are (Login ID)</a:t>
            </a:r>
            <a:endParaRPr lang="en-US" sz="2000" dirty="0"/>
          </a:p>
          <a:p>
            <a:pPr lvl="1"/>
            <a:r>
              <a:rPr lang="en-US" dirty="0"/>
              <a:t>What you know (Password, </a:t>
            </a:r>
            <a:r>
              <a:rPr lang="en-US" dirty="0" smtClean="0"/>
              <a:t>PIN, and/or </a:t>
            </a:r>
            <a:r>
              <a:rPr lang="en-US" dirty="0"/>
              <a:t>Secret Questions)</a:t>
            </a:r>
            <a:endParaRPr lang="en-US" sz="2000" dirty="0"/>
          </a:p>
          <a:p>
            <a:pPr lvl="1"/>
            <a:r>
              <a:rPr lang="en-US" dirty="0" smtClean="0"/>
              <a:t>Who </a:t>
            </a:r>
            <a:r>
              <a:rPr lang="en-US" dirty="0"/>
              <a:t>you are (Biometrics)</a:t>
            </a:r>
            <a:endParaRPr lang="en-US" sz="2000" dirty="0"/>
          </a:p>
          <a:p>
            <a:pPr lvl="1"/>
            <a:r>
              <a:rPr lang="en-US" dirty="0"/>
              <a:t>Where you are (Location, </a:t>
            </a:r>
            <a:r>
              <a:rPr lang="en-US" dirty="0" smtClean="0"/>
              <a:t>location, </a:t>
            </a:r>
            <a:r>
              <a:rPr lang="en-US" dirty="0"/>
              <a:t>location)</a:t>
            </a:r>
            <a:endParaRPr lang="en-US" sz="2000" dirty="0"/>
          </a:p>
          <a:p>
            <a:pPr lvl="1"/>
            <a:r>
              <a:rPr lang="en-US" dirty="0"/>
              <a:t>What you have (RSA, </a:t>
            </a:r>
            <a:r>
              <a:rPr lang="en-US" dirty="0" err="1"/>
              <a:t>Yubikey</a:t>
            </a:r>
            <a:r>
              <a:rPr lang="en-US" dirty="0"/>
              <a:t>, PKI/ECA)</a:t>
            </a:r>
            <a:endParaRPr lang="en-US" sz="2000" dirty="0"/>
          </a:p>
          <a:p>
            <a:r>
              <a:rPr lang="en-US" dirty="0"/>
              <a:t>Tools</a:t>
            </a:r>
          </a:p>
          <a:p>
            <a:pPr lvl="1"/>
            <a:r>
              <a:rPr lang="en-US" dirty="0" err="1" smtClean="0"/>
              <a:t>SourceForge</a:t>
            </a:r>
            <a:r>
              <a:rPr lang="en-US" dirty="0" smtClean="0"/>
              <a:t> </a:t>
            </a:r>
            <a:r>
              <a:rPr lang="en-US" dirty="0"/>
              <a:t>– Password Safe (Windows, Android…)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</p:spPr>
        <p:txBody>
          <a:bodyPr/>
          <a:lstStyle/>
          <a:p>
            <a:pPr algn="ctr"/>
            <a:r>
              <a:rPr lang="en-US" dirty="0" err="1"/>
              <a:t>Logfiles</a:t>
            </a:r>
            <a:r>
              <a:rPr lang="en-US" dirty="0"/>
              <a:t> and Event Logs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55701"/>
            <a:ext cx="8648700" cy="507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3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Anti-Virus: </a:t>
            </a:r>
            <a:r>
              <a:rPr lang="en-US" dirty="0"/>
              <a:t>Know the Pedigree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5786"/>
            <a:ext cx="10515600" cy="507117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US Government </a:t>
            </a:r>
            <a:r>
              <a:rPr lang="en-US" dirty="0" smtClean="0"/>
              <a:t>Common Criteria: 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https://www.commoncriteriaportal.org/products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Symantec (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www.symantec.com</a:t>
            </a:r>
            <a:r>
              <a:rPr lang="en-US" dirty="0" smtClean="0"/>
              <a:t>) </a:t>
            </a:r>
            <a:r>
              <a:rPr lang="en-US" dirty="0"/>
              <a:t>(HQ in Mountain View, </a:t>
            </a:r>
            <a:r>
              <a:rPr lang="en-US" dirty="0" smtClean="0"/>
              <a:t>CA)</a:t>
            </a:r>
            <a:endParaRPr lang="en-US" dirty="0"/>
          </a:p>
          <a:p>
            <a:pPr lvl="1"/>
            <a:r>
              <a:rPr lang="en-US" dirty="0"/>
              <a:t>McAfee ((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www.mcafee.com</a:t>
            </a:r>
            <a:r>
              <a:rPr lang="en-US" smtClean="0"/>
              <a:t>) (HQ </a:t>
            </a:r>
            <a:r>
              <a:rPr lang="en-US" dirty="0"/>
              <a:t>in Santa Clara, </a:t>
            </a:r>
            <a:r>
              <a:rPr lang="en-US" dirty="0" smtClean="0"/>
              <a:t>CA)</a:t>
            </a:r>
          </a:p>
          <a:p>
            <a:pPr lvl="1"/>
            <a:r>
              <a:rPr lang="en-US" dirty="0"/>
              <a:t>Trend Micro (</a:t>
            </a:r>
            <a:r>
              <a:rPr lang="en-US" dirty="0">
                <a:hlinkClick r:id="rId6"/>
              </a:rPr>
              <a:t>http://www.trendmicro.com</a:t>
            </a:r>
            <a:r>
              <a:rPr lang="en-US" dirty="0"/>
              <a:t>) (Office in Irving, TX. HQ in Japan) </a:t>
            </a:r>
            <a:endParaRPr lang="en-US" dirty="0" smtClean="0"/>
          </a:p>
          <a:p>
            <a:r>
              <a:rPr lang="en-US" dirty="0" smtClean="0"/>
              <a:t>Recommend </a:t>
            </a:r>
            <a:r>
              <a:rPr lang="en-US" dirty="0"/>
              <a:t>only US based A/V solutions</a:t>
            </a:r>
          </a:p>
          <a:p>
            <a:pPr lvl="1"/>
            <a:r>
              <a:rPr lang="en-US" dirty="0"/>
              <a:t>Malwarebytes (</a:t>
            </a:r>
            <a:r>
              <a:rPr lang="en-US" dirty="0">
                <a:hlinkClick r:id="rId7"/>
              </a:rPr>
              <a:t>https://www.malwarebytes.org</a:t>
            </a:r>
            <a:r>
              <a:rPr lang="en-US" dirty="0" smtClean="0">
                <a:hlinkClick r:id="rId7"/>
              </a:rPr>
              <a:t>/</a:t>
            </a:r>
            <a:r>
              <a:rPr lang="en-US" dirty="0"/>
              <a:t>) </a:t>
            </a:r>
            <a:r>
              <a:rPr lang="en-US" dirty="0" smtClean="0"/>
              <a:t>(HQ </a:t>
            </a:r>
            <a:r>
              <a:rPr lang="en-US" dirty="0"/>
              <a:t>in Santa Clara, </a:t>
            </a:r>
            <a:r>
              <a:rPr lang="en-US" dirty="0" smtClean="0"/>
              <a:t>CA)</a:t>
            </a:r>
          </a:p>
          <a:p>
            <a:pPr lvl="1"/>
            <a:r>
              <a:rPr lang="en-US" dirty="0" err="1" smtClean="0"/>
              <a:t>Comodo</a:t>
            </a:r>
            <a:r>
              <a:rPr lang="en-US" dirty="0"/>
              <a:t> (</a:t>
            </a:r>
            <a:r>
              <a:rPr lang="en-US" dirty="0">
                <a:hlinkClick r:id="rId8"/>
              </a:rPr>
              <a:t>https://antivirus.comodo.com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) </a:t>
            </a:r>
            <a:r>
              <a:rPr lang="en-US" dirty="0"/>
              <a:t>(Office in Clifton, </a:t>
            </a:r>
            <a:r>
              <a:rPr lang="en-US" dirty="0" smtClean="0"/>
              <a:t>NJ. HQ in Asia &amp; Europe)</a:t>
            </a:r>
            <a:endParaRPr lang="en-US" dirty="0"/>
          </a:p>
          <a:p>
            <a:pPr lvl="1"/>
            <a:r>
              <a:rPr lang="en-US" dirty="0"/>
              <a:t>ESET </a:t>
            </a:r>
            <a:r>
              <a:rPr lang="en-US" dirty="0" smtClean="0"/>
              <a:t>(</a:t>
            </a:r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://www.eset.com/us</a:t>
            </a:r>
            <a:r>
              <a:rPr lang="en-US" dirty="0" smtClean="0">
                <a:hlinkClick r:id="rId9"/>
              </a:rPr>
              <a:t>/</a:t>
            </a:r>
            <a:r>
              <a:rPr lang="en-US" dirty="0" smtClean="0"/>
              <a:t>) (Office in San Diego. HQ in Europe)</a:t>
            </a:r>
          </a:p>
          <a:p>
            <a:pPr lvl="1"/>
            <a:r>
              <a:rPr lang="en-US" dirty="0" err="1" smtClean="0"/>
              <a:t>VirusTotal</a:t>
            </a:r>
            <a:r>
              <a:rPr lang="en-US" dirty="0"/>
              <a:t> (</a:t>
            </a:r>
            <a:r>
              <a:rPr lang="en-US" dirty="0">
                <a:hlinkClick r:id="rId10"/>
              </a:rPr>
              <a:t>https://www.virustotal.com/en/about</a:t>
            </a:r>
            <a:r>
              <a:rPr lang="en-US" dirty="0" smtClean="0">
                <a:hlinkClick r:id="rId10"/>
              </a:rPr>
              <a:t>/</a:t>
            </a:r>
            <a:r>
              <a:rPr lang="en-US" dirty="0" smtClean="0"/>
              <a:t>) (Google)</a:t>
            </a:r>
          </a:p>
          <a:p>
            <a:pPr lvl="1"/>
            <a:r>
              <a:rPr lang="en-US" dirty="0" smtClean="0"/>
              <a:t>Several </a:t>
            </a:r>
            <a:r>
              <a:rPr lang="en-US" dirty="0"/>
              <a:t>More – (</a:t>
            </a:r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en.wikipedia.org/wiki/Comparison_of_antivirus_software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your homework – Know the </a:t>
            </a:r>
            <a:r>
              <a:rPr lang="en-US" dirty="0" smtClean="0"/>
              <a:t>pedigree</a:t>
            </a:r>
            <a:endParaRPr lang="en-US" dirty="0"/>
          </a:p>
          <a:p>
            <a:r>
              <a:rPr lang="en-US" dirty="0" err="1"/>
              <a:t>OpenSouce</a:t>
            </a:r>
            <a:r>
              <a:rPr lang="en-US" dirty="0"/>
              <a:t> A/V – Signatures written in the Wild (What is the risk</a:t>
            </a:r>
            <a:r>
              <a:rPr lang="en-US" dirty="0" smtClean="0"/>
              <a:t>?)</a:t>
            </a:r>
          </a:p>
          <a:p>
            <a:pPr lvl="1"/>
            <a:r>
              <a:rPr lang="en-US" dirty="0" err="1" smtClean="0"/>
              <a:t>ClamAV</a:t>
            </a:r>
            <a:r>
              <a:rPr lang="en-US" dirty="0"/>
              <a:t>  (</a:t>
            </a:r>
            <a:r>
              <a:rPr lang="en-US" dirty="0">
                <a:hlinkClick r:id="rId12"/>
              </a:rPr>
              <a:t>https://</a:t>
            </a:r>
            <a:r>
              <a:rPr lang="en-US" dirty="0" smtClean="0">
                <a:hlinkClick r:id="rId12"/>
              </a:rPr>
              <a:t>www.clamav.net</a:t>
            </a:r>
            <a:r>
              <a:rPr lang="en-US" dirty="0" smtClean="0"/>
              <a:t>) (</a:t>
            </a:r>
            <a:r>
              <a:rPr lang="en-US" dirty="0"/>
              <a:t>Based out of </a:t>
            </a:r>
            <a:r>
              <a:rPr lang="en-US" dirty="0" smtClean="0"/>
              <a:t>Australia)</a:t>
            </a:r>
            <a:endParaRPr lang="en-US" dirty="0"/>
          </a:p>
          <a:p>
            <a:r>
              <a:rPr lang="en-US" dirty="0"/>
              <a:t>Ransomware – Disconnect those backup drives</a:t>
            </a:r>
          </a:p>
          <a:p>
            <a:r>
              <a:rPr lang="en-US" dirty="0"/>
              <a:t>A/V is normally </a:t>
            </a:r>
            <a:r>
              <a:rPr lang="en-US" dirty="0" smtClean="0"/>
              <a:t>signature </a:t>
            </a:r>
            <a:r>
              <a:rPr lang="en-US" dirty="0"/>
              <a:t>based. What does it do for Zero-Day and APT Malware?</a:t>
            </a:r>
          </a:p>
          <a:p>
            <a:pPr lvl="1"/>
            <a:r>
              <a:rPr lang="en-US" dirty="0"/>
              <a:t>Anomaly Detection</a:t>
            </a:r>
          </a:p>
          <a:p>
            <a:pPr lvl="1"/>
            <a:r>
              <a:rPr lang="en-US" dirty="0"/>
              <a:t>Continuous Monitoring</a:t>
            </a:r>
          </a:p>
        </p:txBody>
      </p:sp>
    </p:spTree>
    <p:extLst>
      <p:ext uri="{BB962C8B-B14F-4D97-AF65-F5344CB8AC3E}">
        <p14:creationId xmlns:p14="http://schemas.microsoft.com/office/powerpoint/2010/main" val="7642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243"/>
            <a:ext cx="10515600" cy="5316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10 things to do to deter Ransomware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633"/>
            <a:ext cx="10515600" cy="560280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1. Back up your data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/>
              <a:t>single biggest thing</a:t>
            </a:r>
            <a:r>
              <a:rPr lang="en-US" dirty="0"/>
              <a:t> that will defeat ransomware is </a:t>
            </a:r>
            <a:r>
              <a:rPr lang="en-US" b="1" dirty="0"/>
              <a:t>having a regularly updated backup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b="1" dirty="0"/>
              <a:t>2. Show hidden file-extensions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One way that </a:t>
            </a:r>
            <a:r>
              <a:rPr lang="en-US" dirty="0" err="1"/>
              <a:t>Cryptolocker</a:t>
            </a:r>
            <a:r>
              <a:rPr lang="en-US" dirty="0"/>
              <a:t> frequently arrives is in a file that is named with the extension “.</a:t>
            </a:r>
            <a:r>
              <a:rPr lang="en-US" dirty="0" smtClean="0"/>
              <a:t>PDF.EXE</a:t>
            </a:r>
            <a:r>
              <a:rPr lang="en-US" dirty="0" smtClean="0">
                <a:solidFill>
                  <a:srgbClr val="FF0000"/>
                </a:solidFill>
              </a:rPr>
              <a:t>,” </a:t>
            </a:r>
            <a:r>
              <a:rPr lang="en-US" dirty="0" smtClean="0"/>
              <a:t> </a:t>
            </a:r>
            <a:r>
              <a:rPr lang="en-US" dirty="0"/>
              <a:t>counting on Window’s default behavior of hiding known file-extensions</a:t>
            </a:r>
          </a:p>
          <a:p>
            <a:pPr marL="0" indent="0">
              <a:buNone/>
            </a:pPr>
            <a:r>
              <a:rPr lang="en-US" b="1" dirty="0" smtClean="0"/>
              <a:t>3. </a:t>
            </a:r>
            <a:r>
              <a:rPr lang="en-US" b="1" dirty="0"/>
              <a:t>Filter EXEs in email (initial/preview read Text only – no HTML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4. Disable files running from </a:t>
            </a:r>
            <a:r>
              <a:rPr lang="en-US" b="1" dirty="0" err="1"/>
              <a:t>AppData</a:t>
            </a:r>
            <a:r>
              <a:rPr lang="en-US" b="1" dirty="0"/>
              <a:t>/</a:t>
            </a:r>
            <a:r>
              <a:rPr lang="en-US" b="1" dirty="0" err="1"/>
              <a:t>LocalAppData</a:t>
            </a:r>
            <a:r>
              <a:rPr lang="en-US" b="1" dirty="0"/>
              <a:t> folders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You can create rules within Windows or with Intrusion Prevention Software, to disallow a particular, notable behavior used by </a:t>
            </a:r>
            <a:r>
              <a:rPr lang="en-US" dirty="0" err="1"/>
              <a:t>Cryptolocker</a:t>
            </a:r>
            <a:r>
              <a:rPr lang="en-US" dirty="0"/>
              <a:t>, which is to run its executable from the App Data or Local App Data folders. </a:t>
            </a:r>
          </a:p>
          <a:p>
            <a:pPr marL="0" indent="0">
              <a:buNone/>
            </a:pPr>
            <a:r>
              <a:rPr lang="en-US" b="1" dirty="0"/>
              <a:t>5. Disable RDP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Cryptolocker</a:t>
            </a:r>
            <a:r>
              <a:rPr lang="en-US" dirty="0"/>
              <a:t>/</a:t>
            </a:r>
            <a:r>
              <a:rPr lang="en-US" dirty="0" err="1"/>
              <a:t>Filecoder</a:t>
            </a:r>
            <a:r>
              <a:rPr lang="en-US" dirty="0"/>
              <a:t> malware often accesses target machines using Remote Desktop Protocol (RDP), a Windows utility that allows others to access your desktop </a:t>
            </a:r>
            <a:r>
              <a:rPr lang="en-US" dirty="0" smtClean="0"/>
              <a:t>remotely.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6. Patch or Update your </a:t>
            </a:r>
            <a:r>
              <a:rPr lang="en-US" b="1" dirty="0" smtClean="0"/>
              <a:t>software (be current with critical &amp; security updates)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7. Use a reputable security suite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has pedigree have to do with my A/V solution? DoD is only McAfee and Symantec. Several US vendors (e.g. Malwarebytes, </a:t>
            </a:r>
            <a:r>
              <a:rPr lang="en-US" dirty="0" err="1"/>
              <a:t>Comodo</a:t>
            </a:r>
            <a:r>
              <a:rPr lang="en-US" dirty="0"/>
              <a:t>…)</a:t>
            </a:r>
          </a:p>
          <a:p>
            <a:pPr marL="0" indent="0">
              <a:buNone/>
            </a:pPr>
            <a:r>
              <a:rPr lang="en-US" b="1" dirty="0"/>
              <a:t>8. Disconnect from </a:t>
            </a:r>
            <a:r>
              <a:rPr lang="en-US" b="1" dirty="0" err="1"/>
              <a:t>WiFi</a:t>
            </a:r>
            <a:r>
              <a:rPr lang="en-US" b="1" dirty="0"/>
              <a:t> or unplug from the network immediately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9</a:t>
            </a:r>
            <a:r>
              <a:rPr lang="en-US" b="1" dirty="0"/>
              <a:t>. Use System Restore to get back to a known-clean state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Grandfather, </a:t>
            </a:r>
            <a:r>
              <a:rPr lang="en-US" dirty="0" smtClean="0"/>
              <a:t>Father, </a:t>
            </a:r>
            <a:r>
              <a:rPr lang="en-US" dirty="0"/>
              <a:t>and Son</a:t>
            </a:r>
          </a:p>
          <a:p>
            <a:pPr marL="0" indent="0">
              <a:buNone/>
            </a:pPr>
            <a:r>
              <a:rPr lang="en-US" b="1" dirty="0"/>
              <a:t>10. Set the BIOS clock back (Is your bios password protected?)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Cryptolocker</a:t>
            </a:r>
            <a:r>
              <a:rPr lang="en-US" dirty="0"/>
              <a:t> has a payment timer that is generally set to 72 hours, after which time the price for your decryption key goes up significantly</a:t>
            </a:r>
          </a:p>
        </p:txBody>
      </p:sp>
    </p:spTree>
    <p:extLst>
      <p:ext uri="{BB962C8B-B14F-4D97-AF65-F5344CB8AC3E}">
        <p14:creationId xmlns:p14="http://schemas.microsoft.com/office/powerpoint/2010/main" val="22691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Triaging</a:t>
            </a:r>
            <a:br>
              <a:rPr lang="en-US" dirty="0" smtClean="0"/>
            </a:br>
            <a:r>
              <a:rPr lang="en-US" dirty="0" smtClean="0"/>
              <a:t> &amp; </a:t>
            </a:r>
            <a:br>
              <a:rPr lang="en-US" dirty="0" smtClean="0"/>
            </a:br>
            <a:r>
              <a:rPr lang="en-US" dirty="0" smtClean="0"/>
              <a:t>Assessing Vendor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133" y="690563"/>
            <a:ext cx="6815667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There are a couple of key questions that should help put a given vendor’s risk profile in context: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If our organization shares sensitive or regulated information (PII, ePHI, or cardholder data) with the vendor and there’s a breach, what are the consequences?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If our organization’s operations rely on the availability of the vendor’s services and there is a service interruption, what are the consequences?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If our vendor goes out of business, what are the consequences?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Have we created a data-flow diagram to show how sensitive data moves into and out of the organization?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/>
              <a:t>Not all vendors are created equal.  Good vendor-management practices recognize that not every vendor requires the same level of scrutiny and diligence.  Vendors and prospective vendors should be assessed based on their inherent risk profile</a:t>
            </a:r>
            <a:r>
              <a:rPr lang="en-US" sz="1600" dirty="0" smtClean="0"/>
              <a:t>:</a:t>
            </a:r>
          </a:p>
          <a:p>
            <a:endParaRPr lang="en-US" sz="16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600" dirty="0" smtClean="0"/>
              <a:t>Reputational Risk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600" dirty="0" smtClean="0"/>
              <a:t>Financial Risk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600" dirty="0" smtClean="0"/>
              <a:t>Operational Risk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600" dirty="0" smtClean="0"/>
              <a:t>Regulatory Risk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600" dirty="0" smtClean="0"/>
              <a:t>Privacy Risk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600" dirty="0" smtClean="0"/>
              <a:t>Environmental Risk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600" dirty="0" smtClean="0"/>
              <a:t>Legal Risk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600" dirty="0" smtClean="0"/>
              <a:t>Other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9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US-CERT Alerts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48" y="927100"/>
            <a:ext cx="7315199" cy="5698987"/>
          </a:xfrm>
        </p:spPr>
      </p:pic>
    </p:spTree>
    <p:extLst>
      <p:ext uri="{BB962C8B-B14F-4D97-AF65-F5344CB8AC3E}">
        <p14:creationId xmlns:p14="http://schemas.microsoft.com/office/powerpoint/2010/main" val="35004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San Diego InfraGard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55" y="1825625"/>
            <a:ext cx="5702889" cy="4351338"/>
          </a:xfrm>
        </p:spPr>
      </p:pic>
    </p:spTree>
    <p:extLst>
      <p:ext uri="{BB962C8B-B14F-4D97-AF65-F5344CB8AC3E}">
        <p14:creationId xmlns:p14="http://schemas.microsoft.com/office/powerpoint/2010/main" val="33793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We are under </a:t>
            </a:r>
            <a:r>
              <a:rPr lang="en-US" b="1" dirty="0" smtClean="0">
                <a:solidFill>
                  <a:srgbClr val="FF0000"/>
                </a:solidFill>
              </a:rPr>
              <a:t>attack!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New strains of malware/second – Symantec 2015</a:t>
            </a:r>
          </a:p>
          <a:p>
            <a:r>
              <a:rPr lang="en-US" dirty="0"/>
              <a:t>81% delivered through browsers – Ponemon Institute 2015</a:t>
            </a:r>
          </a:p>
          <a:p>
            <a:r>
              <a:rPr lang="en-US" dirty="0"/>
              <a:t>$105B Cyber Attack prevention – Markets and Markets 2015</a:t>
            </a:r>
          </a:p>
          <a:p>
            <a:r>
              <a:rPr lang="en-US" dirty="0"/>
              <a:t>$491B Cyber Attack Recovery – IDC 2014</a:t>
            </a:r>
          </a:p>
          <a:p>
            <a:r>
              <a:rPr lang="en-US" dirty="0"/>
              <a:t>231 Vulnerabilities in Internet Explorer 2015 (MS is not </a:t>
            </a:r>
            <a:r>
              <a:rPr lang="en-US" dirty="0" smtClean="0"/>
              <a:t>alone: </a:t>
            </a:r>
            <a:r>
              <a:rPr lang="en-US" dirty="0"/>
              <a:t>Chrome, Firefox…)</a:t>
            </a:r>
          </a:p>
          <a:p>
            <a:r>
              <a:rPr lang="en-US" dirty="0" smtClean="0"/>
              <a:t>Adversaries </a:t>
            </a:r>
            <a:r>
              <a:rPr lang="en-US" dirty="0"/>
              <a:t>are distributing really good fake threat reports</a:t>
            </a:r>
          </a:p>
          <a:p>
            <a:r>
              <a:rPr lang="en-US" dirty="0"/>
              <a:t>The Human Behavior when they see a email reporting a finding is…</a:t>
            </a:r>
          </a:p>
        </p:txBody>
      </p:sp>
    </p:spTree>
    <p:extLst>
      <p:ext uri="{BB962C8B-B14F-4D97-AF65-F5344CB8AC3E}">
        <p14:creationId xmlns:p14="http://schemas.microsoft.com/office/powerpoint/2010/main" val="844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InfraGard Collaboration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58" y="1034980"/>
            <a:ext cx="7204668" cy="5141983"/>
          </a:xfrm>
        </p:spPr>
      </p:pic>
    </p:spTree>
    <p:extLst>
      <p:ext uri="{BB962C8B-B14F-4D97-AF65-F5344CB8AC3E}">
        <p14:creationId xmlns:p14="http://schemas.microsoft.com/office/powerpoint/2010/main" val="33312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3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report Fraud and Exploits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35" y="944546"/>
            <a:ext cx="7727182" cy="5677318"/>
          </a:xfrm>
        </p:spPr>
      </p:pic>
    </p:spTree>
    <p:extLst>
      <p:ext uri="{BB962C8B-B14F-4D97-AF65-F5344CB8AC3E}">
        <p14:creationId xmlns:p14="http://schemas.microsoft.com/office/powerpoint/2010/main" val="31418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2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to report Intellectual Property Loss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67" y="924448"/>
            <a:ext cx="8259745" cy="5777803"/>
          </a:xfrm>
        </p:spPr>
      </p:pic>
    </p:spTree>
    <p:extLst>
      <p:ext uri="{BB962C8B-B14F-4D97-AF65-F5344CB8AC3E}">
        <p14:creationId xmlns:p14="http://schemas.microsoft.com/office/powerpoint/2010/main" val="19860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87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San Diego LECC Anti-Terrorism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81" y="914400"/>
            <a:ext cx="6124437" cy="5747657"/>
          </a:xfrm>
        </p:spPr>
      </p:pic>
    </p:spTree>
    <p:extLst>
      <p:ext uri="{BB962C8B-B14F-4D97-AF65-F5344CB8AC3E}">
        <p14:creationId xmlns:p14="http://schemas.microsoft.com/office/powerpoint/2010/main" val="32603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SANS </a:t>
            </a:r>
            <a:r>
              <a:rPr lang="en-US" dirty="0"/>
              <a:t>at Risk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09" y="934498"/>
            <a:ext cx="6244382" cy="5807946"/>
          </a:xfrm>
        </p:spPr>
      </p:pic>
    </p:spTree>
    <p:extLst>
      <p:ext uri="{BB962C8B-B14F-4D97-AF65-F5344CB8AC3E}">
        <p14:creationId xmlns:p14="http://schemas.microsoft.com/office/powerpoint/2010/main" val="26538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88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SANS </a:t>
            </a:r>
            <a:r>
              <a:rPr lang="en-US" dirty="0"/>
              <a:t>OUCH Report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137" y="854110"/>
            <a:ext cx="7335296" cy="5858189"/>
          </a:xfrm>
        </p:spPr>
      </p:pic>
    </p:spTree>
    <p:extLst>
      <p:ext uri="{BB962C8B-B14F-4D97-AF65-F5344CB8AC3E}">
        <p14:creationId xmlns:p14="http://schemas.microsoft.com/office/powerpoint/2010/main" val="22251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8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San Diego Securing Our </a:t>
            </a:r>
            <a:r>
              <a:rPr lang="en-US" dirty="0" err="1"/>
              <a:t>eCity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6" y="1004836"/>
            <a:ext cx="8048729" cy="5566786"/>
          </a:xfrm>
        </p:spPr>
      </p:pic>
    </p:spTree>
    <p:extLst>
      <p:ext uri="{BB962C8B-B14F-4D97-AF65-F5344CB8AC3E}">
        <p14:creationId xmlns:p14="http://schemas.microsoft.com/office/powerpoint/2010/main" val="950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threat is real and constant at all levels</a:t>
            </a:r>
          </a:p>
          <a:p>
            <a:r>
              <a:rPr lang="en-US" dirty="0"/>
              <a:t>The most expensive </a:t>
            </a:r>
            <a:r>
              <a:rPr lang="en-US" dirty="0" smtClean="0"/>
              <a:t>boundary </a:t>
            </a:r>
            <a:r>
              <a:rPr lang="en-US" dirty="0"/>
              <a:t>&amp;</a:t>
            </a:r>
            <a:r>
              <a:rPr lang="en-US" dirty="0" smtClean="0"/>
              <a:t> perimeter </a:t>
            </a:r>
            <a:r>
              <a:rPr lang="en-US" dirty="0"/>
              <a:t>defenses can be breached by phishing and social engineering</a:t>
            </a:r>
          </a:p>
          <a:p>
            <a:r>
              <a:rPr lang="en-US" dirty="0"/>
              <a:t>There is a challenge to share the knowledge and awareness with family and friends. Share that knowledge!</a:t>
            </a:r>
          </a:p>
          <a:p>
            <a:r>
              <a:rPr lang="en-US" dirty="0"/>
              <a:t>There are several professional organizations here in San Diego if you want to get more involved: ISACA, ISSA, ISC2, </a:t>
            </a:r>
            <a:r>
              <a:rPr lang="en-US" dirty="0" smtClean="0"/>
              <a:t>HTCIA, </a:t>
            </a:r>
            <a:r>
              <a:rPr lang="en-US" dirty="0"/>
              <a:t>and more.</a:t>
            </a:r>
          </a:p>
          <a:p>
            <a:r>
              <a:rPr lang="en-US" dirty="0"/>
              <a:t> Common Information give-away, Facebook, </a:t>
            </a:r>
            <a:r>
              <a:rPr lang="en-US" dirty="0" smtClean="0"/>
              <a:t>LinkedIn</a:t>
            </a:r>
            <a:r>
              <a:rPr lang="en-US" dirty="0"/>
              <a:t>, Manta…</a:t>
            </a:r>
          </a:p>
          <a:p>
            <a:r>
              <a:rPr lang="en-US" dirty="0"/>
              <a:t>There is so much more to cover (e.g. RBAC, Authentication and Authorization, Secure </a:t>
            </a:r>
            <a:r>
              <a:rPr lang="en-US" dirty="0" smtClean="0"/>
              <a:t>connections, VPN, </a:t>
            </a:r>
            <a:r>
              <a:rPr lang="en-US" dirty="0"/>
              <a:t>and SSH, Detailed Log Management, Backing up the Data… to name a few).</a:t>
            </a:r>
          </a:p>
        </p:txBody>
      </p:sp>
    </p:spTree>
    <p:extLst>
      <p:ext uri="{BB962C8B-B14F-4D97-AF65-F5344CB8AC3E}">
        <p14:creationId xmlns:p14="http://schemas.microsoft.com/office/powerpoint/2010/main" val="24141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John Feist BIO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4835"/>
            <a:ext cx="10515600" cy="51721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John Feist - Principal Cyber Security Architect and Engineer</a:t>
            </a:r>
          </a:p>
          <a:p>
            <a:r>
              <a:rPr lang="en-US" dirty="0"/>
              <a:t>CISSP CISA CISO CRISC FITSP-D FQNV FSO CEH CPT MCIPT MCSA</a:t>
            </a:r>
          </a:p>
          <a:p>
            <a:r>
              <a:rPr lang="en-US" dirty="0"/>
              <a:t>Managing Member and CISO of Applied Cyber Technologies (ACT).</a:t>
            </a:r>
          </a:p>
          <a:p>
            <a:r>
              <a:rPr lang="en-US" dirty="0"/>
              <a:t>Mr. Feist, combines 22 years’ experience in Communications and 25 years’ experience in Cyber Security Architecture &amp; Engineering Design, Development, Installation, Integration, Certification and Accreditation.</a:t>
            </a:r>
          </a:p>
          <a:p>
            <a:r>
              <a:rPr lang="en-US" dirty="0"/>
              <a:t>Mr. Feist is currently working with DoD and commercial enterprise Cyber Security efforts, transitioning from a Defense in Depth construct toward a Continuous Monitoring capability to address Advanced Persistent Threats (APT) and “Zero Day” exploits. Serving as Information Senior Systems Security Engineer (ISSE) on the new USS </a:t>
            </a:r>
            <a:r>
              <a:rPr lang="en-US" dirty="0" err="1"/>
              <a:t>Zumwalt</a:t>
            </a:r>
            <a:r>
              <a:rPr lang="en-US" dirty="0"/>
              <a:t> (DDG-1000) ship class for 8 years. Member of the NAVSEA Certification and Accreditation (C&amp;A) team.</a:t>
            </a:r>
          </a:p>
          <a:p>
            <a:pPr marL="0" indent="0" algn="ctr">
              <a:buNone/>
            </a:pPr>
            <a:r>
              <a:rPr lang="en-US" dirty="0"/>
              <a:t>619-701-5571 (M)</a:t>
            </a:r>
          </a:p>
          <a:p>
            <a:pPr marL="0" indent="0" algn="ctr">
              <a:buNone/>
            </a:pPr>
            <a:r>
              <a:rPr lang="en-US" dirty="0"/>
              <a:t>John.feist@appliedcybertech.com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27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 you think no one is trying to exploit you?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30" y="887896"/>
            <a:ext cx="6785113" cy="5777947"/>
          </a:xfrm>
        </p:spPr>
      </p:pic>
    </p:spTree>
    <p:extLst>
      <p:ext uri="{BB962C8B-B14F-4D97-AF65-F5344CB8AC3E}">
        <p14:creationId xmlns:p14="http://schemas.microsoft.com/office/powerpoint/2010/main" val="11177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94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Matt Stamper BIO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4545"/>
            <a:ext cx="10515600" cy="523241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Matt Stamper - Board of Advisors &amp; CISO In Residence</a:t>
            </a:r>
          </a:p>
          <a:p>
            <a:r>
              <a:rPr lang="it-IT" dirty="0"/>
              <a:t>MPIA, MS, CISA, ITIL, CIPP-US</a:t>
            </a:r>
          </a:p>
          <a:p>
            <a:r>
              <a:rPr lang="en-US" dirty="0"/>
              <a:t>As both a Certified Information Systems Auditor (CISA) and a Certified Information Privacy Professional </a:t>
            </a:r>
            <a:r>
              <a:rPr lang="en-US"/>
              <a:t>(</a:t>
            </a:r>
            <a:r>
              <a:rPr lang="en-US" smtClean="0"/>
              <a:t>CIPP-US)with </a:t>
            </a:r>
            <a:r>
              <a:rPr lang="en-US" dirty="0"/>
              <a:t>public and early-stage company experience, Matt Stamper brings a broad, </a:t>
            </a:r>
            <a:r>
              <a:rPr lang="en-US" dirty="0" smtClean="0"/>
              <a:t>multi-disciplinary understanding </a:t>
            </a:r>
            <a:r>
              <a:rPr lang="en-US" dirty="0"/>
              <a:t>to cybersecurity best practices to his clients. His diverse domain knowledge spans IT service management (ITSM), cybersecurity, cloud services, control design and assessment (Sarbanes-Oxley, HIPAA/HITECH), privacy, governance, enterprise risk management (ERM), sales management &amp; </a:t>
            </a:r>
            <a:r>
              <a:rPr lang="en-US" dirty="0" smtClean="0"/>
              <a:t>individual revenue </a:t>
            </a:r>
            <a:r>
              <a:rPr lang="en-US" dirty="0"/>
              <a:t>contribution, new product &amp; service development as well as international experience in both </a:t>
            </a:r>
            <a:r>
              <a:rPr lang="en-US" dirty="0" smtClean="0"/>
              <a:t>Latin America </a:t>
            </a:r>
            <a:r>
              <a:rPr lang="en-US" dirty="0"/>
              <a:t>and China. Matt excels at conveying complex cybersecurity and IT concepts to boards of directors, executive management, as well as professional service providers. His executive-level experience with managed services, cybersecurity, data centers, networks services, and ITSM provides a unique perspective on the </a:t>
            </a:r>
            <a:r>
              <a:rPr lang="en-US" dirty="0" smtClean="0"/>
              <a:t>fast-changing world </a:t>
            </a:r>
            <a:r>
              <a:rPr lang="en-US" dirty="0"/>
              <a:t>of enterprise IT, </a:t>
            </a:r>
            <a:r>
              <a:rPr lang="en-US" dirty="0" err="1"/>
              <a:t>IoT</a:t>
            </a:r>
            <a:r>
              <a:rPr lang="en-US" dirty="0"/>
              <a:t>, and cloud services.</a:t>
            </a:r>
          </a:p>
          <a:p>
            <a:pPr marL="0" indent="0" algn="ctr">
              <a:buNone/>
            </a:pPr>
            <a:r>
              <a:rPr lang="en-US" dirty="0"/>
              <a:t>760-809-2164 (M)</a:t>
            </a:r>
          </a:p>
          <a:p>
            <a:pPr marL="0" indent="0" algn="ctr">
              <a:buNone/>
            </a:pPr>
            <a:r>
              <a:rPr lang="en-US" dirty="0"/>
              <a:t>Matt.Stamper.EAG@gmail.com</a:t>
            </a:r>
          </a:p>
        </p:txBody>
      </p:sp>
    </p:spTree>
    <p:extLst>
      <p:ext uri="{BB962C8B-B14F-4D97-AF65-F5344CB8AC3E}">
        <p14:creationId xmlns:p14="http://schemas.microsoft.com/office/powerpoint/2010/main" val="33593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Breaches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77575" cy="4765676"/>
          </a:xfrm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Health </a:t>
            </a:r>
            <a:r>
              <a:rPr lang="en-US" dirty="0" smtClean="0"/>
              <a:t>Industry - </a:t>
            </a:r>
            <a:r>
              <a:rPr lang="en-US" dirty="0"/>
              <a:t>Anthem, UCLA Health, BlueCross…</a:t>
            </a:r>
          </a:p>
          <a:p>
            <a:r>
              <a:rPr lang="en-US" dirty="0"/>
              <a:t>DoD Office of the Personal Management (OPM)</a:t>
            </a:r>
          </a:p>
          <a:p>
            <a:pPr lvl="1"/>
            <a:r>
              <a:rPr lang="en-US" dirty="0"/>
              <a:t>2 million (extends to possibly 1/3 US Workforce)</a:t>
            </a:r>
          </a:p>
          <a:p>
            <a:r>
              <a:rPr lang="en-US" dirty="0" smtClean="0"/>
              <a:t>Retail </a:t>
            </a:r>
            <a:r>
              <a:rPr lang="en-US" dirty="0"/>
              <a:t>– Target, Home Depot, </a:t>
            </a:r>
            <a:r>
              <a:rPr lang="en-US" dirty="0" smtClean="0"/>
              <a:t>TJ Maxx, + many </a:t>
            </a:r>
            <a:r>
              <a:rPr lang="en-US" dirty="0"/>
              <a:t>more</a:t>
            </a:r>
          </a:p>
          <a:p>
            <a:r>
              <a:rPr lang="en-US" dirty="0"/>
              <a:t>Finance – Scottrade, </a:t>
            </a:r>
            <a:r>
              <a:rPr lang="en-US" dirty="0" smtClean="0"/>
              <a:t>Experian, Swift…</a:t>
            </a:r>
            <a:endParaRPr lang="en-US" dirty="0"/>
          </a:p>
          <a:p>
            <a:r>
              <a:rPr lang="en-US" dirty="0" smtClean="0"/>
              <a:t>Breach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Reports:</a:t>
            </a:r>
          </a:p>
          <a:p>
            <a:pPr lvl="1"/>
            <a:r>
              <a:rPr lang="en-US" dirty="0" smtClean="0"/>
              <a:t>Verizon</a:t>
            </a:r>
            <a:r>
              <a:rPr lang="en-US" dirty="0"/>
              <a:t> DBIR - </a:t>
            </a:r>
            <a:r>
              <a:rPr lang="en-US" dirty="0">
                <a:hlinkClick r:id="rId3"/>
              </a:rPr>
              <a:t>http://www.verizonenterprise.com/verizon-insights-lab/dbir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Ponemon Institute - </a:t>
            </a:r>
            <a:r>
              <a:rPr lang="en-US" dirty="0">
                <a:hlinkClick r:id="rId4"/>
              </a:rPr>
              <a:t>http://www.ponemon.org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Bluecoat -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www.bluecoat.com/bc-labs-resource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McAfee (Intel) </a:t>
            </a:r>
            <a:r>
              <a:rPr lang="en-US" dirty="0"/>
              <a:t>-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www.mcafee.com/us/resources/reports/rp-quarterly-threats-mar-2016.pdf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Symantec -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www.symantec.com/security-center/threat-report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Privacy </a:t>
            </a:r>
            <a:r>
              <a:rPr lang="en-US" dirty="0"/>
              <a:t>Rights Clearinghouse - </a:t>
            </a:r>
            <a:r>
              <a:rPr lang="en-US" dirty="0">
                <a:hlinkClick r:id="rId8"/>
              </a:rPr>
              <a:t>http://www.privacyrights.org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(the wall of shame)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/>
          <a:lstStyle/>
          <a:p>
            <a:pPr algn="ctr"/>
            <a:r>
              <a:rPr lang="en-US" dirty="0"/>
              <a:t>Verizon DBIR Home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270000"/>
            <a:ext cx="8509000" cy="5397500"/>
          </a:xfrm>
        </p:spPr>
      </p:pic>
    </p:spTree>
    <p:extLst>
      <p:ext uri="{BB962C8B-B14F-4D97-AF65-F5344CB8AC3E}">
        <p14:creationId xmlns:p14="http://schemas.microsoft.com/office/powerpoint/2010/main" val="27616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/>
          <a:lstStyle/>
          <a:p>
            <a:pPr algn="ctr"/>
            <a:r>
              <a:rPr lang="en-US" dirty="0"/>
              <a:t>Verizon DBIR What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1016000"/>
            <a:ext cx="9182100" cy="5448300"/>
          </a:xfrm>
        </p:spPr>
      </p:pic>
    </p:spTree>
    <p:extLst>
      <p:ext uri="{BB962C8B-B14F-4D97-AF65-F5344CB8AC3E}">
        <p14:creationId xmlns:p14="http://schemas.microsoft.com/office/powerpoint/2010/main" val="32148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Verizon DBIR Exploits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485900"/>
            <a:ext cx="9080500" cy="4991100"/>
          </a:xfrm>
        </p:spPr>
      </p:pic>
    </p:spTree>
    <p:extLst>
      <p:ext uri="{BB962C8B-B14F-4D97-AF65-F5344CB8AC3E}">
        <p14:creationId xmlns:p14="http://schemas.microsoft.com/office/powerpoint/2010/main" val="39774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Analysis of Phishing Attack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provide during presentation. The data is not for distro since it will have sensitive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Analysis of Phishing Attack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provide during presentation. The data is not for distro since it will have sensitive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1963</Words>
  <Application>Microsoft Office PowerPoint</Application>
  <PresentationFormat>Custom</PresentationFormat>
  <Paragraphs>239</Paragraphs>
  <Slides>30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Cybersecurity: Practical Applications</vt:lpstr>
      <vt:lpstr>We are under attack!</vt:lpstr>
      <vt:lpstr>So you think no one is trying to exploit you?</vt:lpstr>
      <vt:lpstr>Data Breaches</vt:lpstr>
      <vt:lpstr>Verizon DBIR Home Page</vt:lpstr>
      <vt:lpstr>Verizon DBIR What</vt:lpstr>
      <vt:lpstr>Verizon DBIR Exploits </vt:lpstr>
      <vt:lpstr>Analysis of Phishing Attack 1</vt:lpstr>
      <vt:lpstr>Analysis of Phishing Attack 2</vt:lpstr>
      <vt:lpstr>How to digest an email header</vt:lpstr>
      <vt:lpstr>Analysis of Phishing Attack 3</vt:lpstr>
      <vt:lpstr>Tools, Techniques, and Organizations</vt:lpstr>
      <vt:lpstr>Password Best Practices</vt:lpstr>
      <vt:lpstr>Logfiles and Event Logs</vt:lpstr>
      <vt:lpstr>Anti-Virus: Know the Pedigree</vt:lpstr>
      <vt:lpstr> 10 things to do to deter Ransomware </vt:lpstr>
      <vt:lpstr>Triaging  &amp;  Assessing Vendor Risk</vt:lpstr>
      <vt:lpstr>US-CERT Alerts</vt:lpstr>
      <vt:lpstr>San Diego InfraGard</vt:lpstr>
      <vt:lpstr>InfraGard Collaboration</vt:lpstr>
      <vt:lpstr>How to report Fraud and Exploits</vt:lpstr>
      <vt:lpstr>How to report Intellectual Property Loss</vt:lpstr>
      <vt:lpstr>San Diego LECC Anti-Terrorism</vt:lpstr>
      <vt:lpstr>SANS at Risk</vt:lpstr>
      <vt:lpstr>SANS OUCH Report</vt:lpstr>
      <vt:lpstr>San Diego Securing Our eCity</vt:lpstr>
      <vt:lpstr>Summary</vt:lpstr>
      <vt:lpstr>Backup</vt:lpstr>
      <vt:lpstr>John Feist BIO</vt:lpstr>
      <vt:lpstr>Matt Stamper BIO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a Practical Applicaton</dc:title>
  <dc:creator>WQ6N</dc:creator>
  <cp:lastModifiedBy>WQ6N</cp:lastModifiedBy>
  <cp:revision>45</cp:revision>
  <dcterms:created xsi:type="dcterms:W3CDTF">2016-05-12T15:08:13Z</dcterms:created>
  <dcterms:modified xsi:type="dcterms:W3CDTF">2016-05-15T14:33:37Z</dcterms:modified>
</cp:coreProperties>
</file>